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3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784" r:id="rId2"/>
    <p:sldId id="823" r:id="rId3"/>
    <p:sldId id="804" r:id="rId4"/>
    <p:sldId id="805" r:id="rId5"/>
    <p:sldId id="803" r:id="rId6"/>
    <p:sldId id="568" r:id="rId7"/>
    <p:sldId id="785" r:id="rId8"/>
    <p:sldId id="786" r:id="rId9"/>
    <p:sldId id="781" r:id="rId10"/>
    <p:sldId id="775" r:id="rId11"/>
    <p:sldId id="780" r:id="rId12"/>
    <p:sldId id="779" r:id="rId13"/>
    <p:sldId id="782" r:id="rId14"/>
    <p:sldId id="776" r:id="rId15"/>
    <p:sldId id="806" r:id="rId16"/>
    <p:sldId id="778" r:id="rId17"/>
    <p:sldId id="791" r:id="rId18"/>
    <p:sldId id="777" r:id="rId19"/>
    <p:sldId id="666" r:id="rId20"/>
    <p:sldId id="790" r:id="rId21"/>
    <p:sldId id="796" r:id="rId22"/>
    <p:sldId id="795" r:id="rId23"/>
    <p:sldId id="794" r:id="rId24"/>
    <p:sldId id="797" r:id="rId25"/>
    <p:sldId id="798" r:id="rId26"/>
    <p:sldId id="799" r:id="rId27"/>
    <p:sldId id="808" r:id="rId28"/>
    <p:sldId id="811" r:id="rId29"/>
    <p:sldId id="816" r:id="rId30"/>
    <p:sldId id="815" r:id="rId31"/>
    <p:sldId id="814" r:id="rId32"/>
    <p:sldId id="824" r:id="rId33"/>
    <p:sldId id="800" r:id="rId34"/>
    <p:sldId id="802" r:id="rId35"/>
    <p:sldId id="801" r:id="rId36"/>
    <p:sldId id="787" r:id="rId37"/>
    <p:sldId id="809" r:id="rId38"/>
    <p:sldId id="810" r:id="rId39"/>
    <p:sldId id="813" r:id="rId40"/>
    <p:sldId id="812" r:id="rId41"/>
    <p:sldId id="783" r:id="rId42"/>
    <p:sldId id="789" r:id="rId43"/>
    <p:sldId id="807" r:id="rId44"/>
  </p:sldIdLst>
  <p:sldSz cx="9144000" cy="6858000" type="screen4x3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99CC"/>
    <a:srgbClr val="66FF99"/>
    <a:srgbClr val="DEFEC6"/>
    <a:srgbClr val="66FF66"/>
    <a:srgbClr val="CCFF33"/>
    <a:srgbClr val="00CC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90877" autoAdjust="0"/>
  </p:normalViewPr>
  <p:slideViewPr>
    <p:cSldViewPr>
      <p:cViewPr varScale="1">
        <p:scale>
          <a:sx n="101" d="100"/>
          <a:sy n="101" d="100"/>
        </p:scale>
        <p:origin x="166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9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ODO%20PARA%20BALANCE\RINDE%20CUENTAS%204%20A&#209;OS\01-%20RESUMEN-CUENTAS%20DE%20GASTOS%20COMUNES%20%20A&#209;OS%20-2109-2022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H:\A1-RINDE%20CUENTAS%20A%202025\PLANILLA%20MAESTRA-%20GASTO%20COMUN-%20RESUMEN-2024-2025-%20AL%2019-NOVIEMBRE-2025-PEP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TODO%20PARA%20BALANCE\RINDE%20CUENTAS%204%20A&#209;OS\01-%20RESUMEN-CUENTAS%20DE%20GASTOS%20COMUNES%20%20A&#209;OS%20-2109-2022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CATEGORIAS DE GASTOS -AÑO-2023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830337825634182E-2"/>
          <c:y val="0.17361424957370508"/>
          <c:w val="0.8320523550954374"/>
          <c:h val="0.73044984649321021"/>
        </c:manualLayout>
      </c:layout>
      <c:pie3D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5B4-4C38-A504-DEECECBBFF2D}"/>
              </c:ext>
            </c:extLst>
          </c:dPt>
          <c:dPt>
            <c:idx val="1"/>
            <c:bubble3D val="0"/>
            <c:explosion val="11"/>
            <c:spPr>
              <a:gradFill flip="none" rotWithShape="1">
                <a:gsLst>
                  <a:gs pos="0">
                    <a:schemeClr val="accent3">
                      <a:lumMod val="0"/>
                      <a:lumOff val="100000"/>
                    </a:schemeClr>
                  </a:gs>
                  <a:gs pos="35000">
                    <a:schemeClr val="accent3">
                      <a:lumMod val="0"/>
                      <a:lumOff val="100000"/>
                    </a:schemeClr>
                  </a:gs>
                  <a:gs pos="100000">
                    <a:schemeClr val="accent3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5B4-4C38-A504-DEECECBBFF2D}"/>
              </c:ext>
            </c:extLst>
          </c:dPt>
          <c:dPt>
            <c:idx val="2"/>
            <c:bubble3D val="0"/>
            <c:explosion val="13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5B4-4C38-A504-DEECECBBFF2D}"/>
              </c:ext>
            </c:extLst>
          </c:dPt>
          <c:dPt>
            <c:idx val="3"/>
            <c:bubble3D val="0"/>
            <c:explosion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5B4-4C38-A504-DEECECBBFF2D}"/>
              </c:ext>
            </c:extLst>
          </c:dPt>
          <c:dPt>
            <c:idx val="4"/>
            <c:bubble3D val="0"/>
            <c:explosion val="0"/>
            <c:spPr>
              <a:solidFill>
                <a:schemeClr val="tx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5B4-4C38-A504-DEECECBBFF2D}"/>
              </c:ext>
            </c:extLst>
          </c:dPt>
          <c:dPt>
            <c:idx val="5"/>
            <c:bubble3D val="0"/>
            <c:explosion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5B4-4C38-A504-DEECECBBFF2D}"/>
              </c:ext>
            </c:extLst>
          </c:dPt>
          <c:dLbls>
            <c:dLbl>
              <c:idx val="0"/>
              <c:layout>
                <c:manualLayout>
                  <c:x val="0.11684518013631938"/>
                  <c:y val="-3.2606986861616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B4-4C38-A504-DEECECBBFF2D}"/>
                </c:ext>
              </c:extLst>
            </c:dLbl>
            <c:dLbl>
              <c:idx val="1"/>
              <c:layout>
                <c:manualLayout>
                  <c:x val="-2.9211295034079987E-2"/>
                  <c:y val="0.2006583806868676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B4-4C38-A504-DEECECBBFF2D}"/>
                </c:ext>
              </c:extLst>
            </c:dLbl>
            <c:dLbl>
              <c:idx val="3"/>
              <c:layout>
                <c:manualLayout>
                  <c:x val="2.3369036027263874E-2"/>
                  <c:y val="-0.1856090021353528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B4-4C38-A504-DEECECBBFF2D}"/>
                </c:ext>
              </c:extLst>
            </c:dLbl>
            <c:dLbl>
              <c:idx val="4"/>
              <c:layout>
                <c:manualLayout>
                  <c:x val="6.0370009737098343E-2"/>
                  <c:y val="-0.125411487929292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B4-4C38-A504-DEECECBBFF2D}"/>
                </c:ext>
              </c:extLst>
            </c:dLbl>
            <c:dLbl>
              <c:idx val="5"/>
              <c:layout>
                <c:manualLayout>
                  <c:x val="-3.1158714703018536E-2"/>
                  <c:y val="-3.2606986861616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B4-4C38-A504-DEECECBBF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'res-2023'!$S$23:$S$28</c:f>
              <c:strCache>
                <c:ptCount val="6"/>
                <c:pt idx="0">
                  <c:v>GASTOS DE USO Y CONSUMO</c:v>
                </c:pt>
                <c:pt idx="1">
                  <c:v>GASTOS  DE  ADMINISTRACION</c:v>
                </c:pt>
                <c:pt idx="2">
                  <c:v>REMUNERACIONES</c:v>
                </c:pt>
                <c:pt idx="3">
                  <c:v>GASTOS DE REPARACION</c:v>
                </c:pt>
                <c:pt idx="4">
                  <c:v>GASTOS MANTENCIÓN DE EQUIPOS</c:v>
                </c:pt>
                <c:pt idx="5">
                  <c:v>GASTOS DE MANTENCIóN DE EDIFICIOS</c:v>
                </c:pt>
              </c:strCache>
            </c:strRef>
          </c:cat>
          <c:val>
            <c:numRef>
              <c:f>'res-2023'!$T$23:$T$28</c:f>
              <c:numCache>
                <c:formatCode>#,##0</c:formatCode>
                <c:ptCount val="6"/>
                <c:pt idx="0">
                  <c:v>36945825</c:v>
                </c:pt>
                <c:pt idx="1">
                  <c:v>227608976</c:v>
                </c:pt>
                <c:pt idx="2">
                  <c:v>118264139</c:v>
                </c:pt>
                <c:pt idx="3">
                  <c:v>25076641.666666668</c:v>
                </c:pt>
                <c:pt idx="4">
                  <c:v>99339642</c:v>
                </c:pt>
                <c:pt idx="5">
                  <c:v>10523472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B4-4C38-A504-DEECECBBFF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  <a:scene3d>
      <a:camera prst="orthographicFront"/>
      <a:lightRig rig="threePt" dir="t"/>
    </a:scene3d>
    <a:sp3d>
      <a:bevelT h="12700"/>
    </a:sp3d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FLUJO DE GASTOS  3 AÑOS  2023-2025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8.9416337025099879E-2"/>
          <c:y val="0.10816685311674218"/>
          <c:w val="0.89667733710527719"/>
          <c:h val="0.71841491626494336"/>
        </c:manualLayout>
      </c:layout>
      <c:lineChart>
        <c:grouping val="standard"/>
        <c:varyColors val="0"/>
        <c:ser>
          <c:idx val="1"/>
          <c:order val="0"/>
          <c:tx>
            <c:strRef>
              <c:f>'RESUM-2025'!$U$62</c:f>
              <c:strCache>
                <c:ptCount val="1"/>
                <c:pt idx="0">
                  <c:v>NETO</c:v>
                </c:pt>
              </c:strCache>
            </c:strRef>
          </c:tx>
          <c:spPr>
            <a:ln w="4762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'RESUM-2025'!$S$63:$S$98</c:f>
              <c:strCache>
                <c:ptCount val="36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  <c:pt idx="34">
                  <c:v>NOVIEMBRE</c:v>
                </c:pt>
                <c:pt idx="35">
                  <c:v>DICIEMBRE</c:v>
                </c:pt>
              </c:strCache>
            </c:strRef>
          </c:cat>
          <c:val>
            <c:numRef>
              <c:f>'RESUM-2025'!$U$63:$U$98</c:f>
              <c:numCache>
                <c:formatCode>#,##0</c:formatCode>
                <c:ptCount val="36"/>
                <c:pt idx="0">
                  <c:v>32648838.600000001</c:v>
                </c:pt>
                <c:pt idx="1">
                  <c:v>32251634.100000001</c:v>
                </c:pt>
                <c:pt idx="2">
                  <c:v>32812324.649999999</c:v>
                </c:pt>
                <c:pt idx="3">
                  <c:v>38637123.699999996</c:v>
                </c:pt>
                <c:pt idx="4">
                  <c:v>39319560</c:v>
                </c:pt>
                <c:pt idx="5">
                  <c:v>40532197.649999999</c:v>
                </c:pt>
                <c:pt idx="6">
                  <c:v>40755641.850000001</c:v>
                </c:pt>
                <c:pt idx="7">
                  <c:v>41635434.75</c:v>
                </c:pt>
                <c:pt idx="8">
                  <c:v>41715971.850000001</c:v>
                </c:pt>
                <c:pt idx="9">
                  <c:v>42902542.200000003</c:v>
                </c:pt>
                <c:pt idx="10">
                  <c:v>39464065.200000003</c:v>
                </c:pt>
                <c:pt idx="11">
                  <c:v>39948431.25</c:v>
                </c:pt>
                <c:pt idx="12">
                  <c:v>35189984</c:v>
                </c:pt>
                <c:pt idx="13">
                  <c:v>35191124</c:v>
                </c:pt>
                <c:pt idx="14">
                  <c:v>36596496</c:v>
                </c:pt>
                <c:pt idx="15">
                  <c:v>37811960</c:v>
                </c:pt>
                <c:pt idx="16">
                  <c:v>38288395</c:v>
                </c:pt>
                <c:pt idx="17">
                  <c:v>40759072</c:v>
                </c:pt>
                <c:pt idx="18">
                  <c:v>40517539</c:v>
                </c:pt>
                <c:pt idx="19">
                  <c:v>41108487</c:v>
                </c:pt>
                <c:pt idx="20">
                  <c:v>41535481</c:v>
                </c:pt>
                <c:pt idx="21">
                  <c:v>43743986</c:v>
                </c:pt>
                <c:pt idx="22">
                  <c:v>42782412</c:v>
                </c:pt>
                <c:pt idx="23">
                  <c:v>41101276</c:v>
                </c:pt>
                <c:pt idx="24">
                  <c:v>43654535.399999999</c:v>
                </c:pt>
                <c:pt idx="25">
                  <c:v>42184249.799999997</c:v>
                </c:pt>
                <c:pt idx="26">
                  <c:v>42335007</c:v>
                </c:pt>
                <c:pt idx="27">
                  <c:v>42596951</c:v>
                </c:pt>
                <c:pt idx="28">
                  <c:v>42741148</c:v>
                </c:pt>
                <c:pt idx="29">
                  <c:v>42569538</c:v>
                </c:pt>
                <c:pt idx="30">
                  <c:v>42620727</c:v>
                </c:pt>
                <c:pt idx="31">
                  <c:v>42230239.799999997</c:v>
                </c:pt>
                <c:pt idx="32">
                  <c:v>42975321.899999999</c:v>
                </c:pt>
                <c:pt idx="33">
                  <c:v>45022492.200000003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65-4A52-A1CE-10072657A272}"/>
            </c:ext>
          </c:extLst>
        </c:ser>
        <c:ser>
          <c:idx val="0"/>
          <c:order val="1"/>
          <c:tx>
            <c:strRef>
              <c:f>'RESUM-2025'!$T$62</c:f>
              <c:strCache>
                <c:ptCount val="1"/>
                <c:pt idx="0">
                  <c:v>BRUTO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'RESUM-2025'!$S$63:$S$98</c:f>
              <c:strCache>
                <c:ptCount val="36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  <c:pt idx="34">
                  <c:v>NOVIEMBRE</c:v>
                </c:pt>
                <c:pt idx="35">
                  <c:v>DICIEMBRE</c:v>
                </c:pt>
              </c:strCache>
            </c:strRef>
          </c:cat>
          <c:val>
            <c:numRef>
              <c:f>'RESUM-2025'!$T$63:$T$98</c:f>
              <c:numCache>
                <c:formatCode>#,##0</c:formatCode>
                <c:ptCount val="36"/>
                <c:pt idx="0">
                  <c:v>40488187</c:v>
                </c:pt>
                <c:pt idx="1">
                  <c:v>40062419</c:v>
                </c:pt>
                <c:pt idx="2">
                  <c:v>40510979</c:v>
                </c:pt>
                <c:pt idx="3">
                  <c:v>40457895.666666664</c:v>
                </c:pt>
                <c:pt idx="4">
                  <c:v>41286047</c:v>
                </c:pt>
                <c:pt idx="5">
                  <c:v>42332242</c:v>
                </c:pt>
                <c:pt idx="6">
                  <c:v>43349046</c:v>
                </c:pt>
                <c:pt idx="7">
                  <c:v>45174059</c:v>
                </c:pt>
                <c:pt idx="8">
                  <c:v>48426518</c:v>
                </c:pt>
                <c:pt idx="9">
                  <c:v>44778175</c:v>
                </c:pt>
                <c:pt idx="10">
                  <c:v>48451309</c:v>
                </c:pt>
                <c:pt idx="11">
                  <c:v>42441819</c:v>
                </c:pt>
                <c:pt idx="12">
                  <c:v>39737281</c:v>
                </c:pt>
                <c:pt idx="13">
                  <c:v>39653306</c:v>
                </c:pt>
                <c:pt idx="14">
                  <c:v>41081909</c:v>
                </c:pt>
                <c:pt idx="15">
                  <c:v>42530868</c:v>
                </c:pt>
                <c:pt idx="16">
                  <c:v>43253511</c:v>
                </c:pt>
                <c:pt idx="17">
                  <c:v>51656054</c:v>
                </c:pt>
                <c:pt idx="18">
                  <c:v>45926909</c:v>
                </c:pt>
                <c:pt idx="19">
                  <c:v>46019883</c:v>
                </c:pt>
                <c:pt idx="20">
                  <c:v>47142765</c:v>
                </c:pt>
                <c:pt idx="21">
                  <c:v>51252631</c:v>
                </c:pt>
                <c:pt idx="22">
                  <c:v>48139072</c:v>
                </c:pt>
                <c:pt idx="23">
                  <c:v>45108645</c:v>
                </c:pt>
                <c:pt idx="24">
                  <c:v>45750285</c:v>
                </c:pt>
                <c:pt idx="25">
                  <c:v>44848705</c:v>
                </c:pt>
                <c:pt idx="26">
                  <c:v>45588466</c:v>
                </c:pt>
                <c:pt idx="27">
                  <c:v>46038413</c:v>
                </c:pt>
                <c:pt idx="28">
                  <c:v>46022261</c:v>
                </c:pt>
                <c:pt idx="29">
                  <c:v>45919768</c:v>
                </c:pt>
                <c:pt idx="30">
                  <c:v>46266630</c:v>
                </c:pt>
                <c:pt idx="31">
                  <c:v>49685197</c:v>
                </c:pt>
                <c:pt idx="32">
                  <c:v>46488288</c:v>
                </c:pt>
                <c:pt idx="33">
                  <c:v>51374413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65-4A52-A1CE-10072657A272}"/>
            </c:ext>
          </c:extLst>
        </c:ser>
        <c:ser>
          <c:idx val="2"/>
          <c:order val="2"/>
          <c:tx>
            <c:strRef>
              <c:f>'RESUM-2025'!$V$62</c:f>
              <c:strCache>
                <c:ptCount val="1"/>
                <c:pt idx="0">
                  <c:v>G.OPER.B.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'RESUM-2025'!$S$63:$S$98</c:f>
              <c:strCache>
                <c:ptCount val="36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  <c:pt idx="34">
                  <c:v>NOVIEMBRE</c:v>
                </c:pt>
                <c:pt idx="35">
                  <c:v>DICIEMBRE</c:v>
                </c:pt>
              </c:strCache>
            </c:strRef>
          </c:cat>
          <c:val>
            <c:numRef>
              <c:f>'RESUM-2025'!$V$63:$V$98</c:f>
              <c:numCache>
                <c:formatCode>#,##0</c:formatCode>
                <c:ptCount val="36"/>
                <c:pt idx="0">
                  <c:v>31447295</c:v>
                </c:pt>
                <c:pt idx="1">
                  <c:v>29684330</c:v>
                </c:pt>
                <c:pt idx="2">
                  <c:v>29366932</c:v>
                </c:pt>
                <c:pt idx="3">
                  <c:v>31505595</c:v>
                </c:pt>
                <c:pt idx="4">
                  <c:v>33360219</c:v>
                </c:pt>
                <c:pt idx="5">
                  <c:v>32844029</c:v>
                </c:pt>
                <c:pt idx="6">
                  <c:v>32203800</c:v>
                </c:pt>
                <c:pt idx="7">
                  <c:v>30943212</c:v>
                </c:pt>
                <c:pt idx="8">
                  <c:v>32626294</c:v>
                </c:pt>
                <c:pt idx="9">
                  <c:v>30977379</c:v>
                </c:pt>
                <c:pt idx="10">
                  <c:v>33814571</c:v>
                </c:pt>
                <c:pt idx="11">
                  <c:v>34045284</c:v>
                </c:pt>
                <c:pt idx="12">
                  <c:v>33255561</c:v>
                </c:pt>
                <c:pt idx="13">
                  <c:v>32999461</c:v>
                </c:pt>
                <c:pt idx="14">
                  <c:v>33866679</c:v>
                </c:pt>
                <c:pt idx="15">
                  <c:v>34916259</c:v>
                </c:pt>
                <c:pt idx="16">
                  <c:v>35514637</c:v>
                </c:pt>
                <c:pt idx="17">
                  <c:v>35369877</c:v>
                </c:pt>
                <c:pt idx="18">
                  <c:v>36297474</c:v>
                </c:pt>
                <c:pt idx="19">
                  <c:v>35349301</c:v>
                </c:pt>
                <c:pt idx="20">
                  <c:v>36921096</c:v>
                </c:pt>
                <c:pt idx="21">
                  <c:v>36360619</c:v>
                </c:pt>
                <c:pt idx="22">
                  <c:v>36557674</c:v>
                </c:pt>
                <c:pt idx="23">
                  <c:v>33532735</c:v>
                </c:pt>
                <c:pt idx="24">
                  <c:v>32661470</c:v>
                </c:pt>
                <c:pt idx="25">
                  <c:v>37884376</c:v>
                </c:pt>
                <c:pt idx="26">
                  <c:v>37992634</c:v>
                </c:pt>
                <c:pt idx="27">
                  <c:v>38280405</c:v>
                </c:pt>
                <c:pt idx="28">
                  <c:v>40240943</c:v>
                </c:pt>
                <c:pt idx="29">
                  <c:v>39833647</c:v>
                </c:pt>
                <c:pt idx="30">
                  <c:v>38266781</c:v>
                </c:pt>
                <c:pt idx="31">
                  <c:v>40084830</c:v>
                </c:pt>
                <c:pt idx="32">
                  <c:v>41446786</c:v>
                </c:pt>
                <c:pt idx="33">
                  <c:v>39063298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65-4A52-A1CE-10072657A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2675168"/>
        <c:axId val="981198560"/>
      </c:lineChart>
      <c:catAx>
        <c:axId val="98267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1198560"/>
        <c:crosses val="autoZero"/>
        <c:auto val="1"/>
        <c:lblAlgn val="ctr"/>
        <c:lblOffset val="100"/>
        <c:noMultiLvlLbl val="0"/>
      </c:catAx>
      <c:valAx>
        <c:axId val="98119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267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31750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FLUJO DE GASTOS  3 AÑOS  2023-2025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6.0085975280120808E-2"/>
          <c:y val="0.12690179729848344"/>
          <c:w val="0.89667733710527719"/>
          <c:h val="0.71841491626494336"/>
        </c:manualLayout>
      </c:layout>
      <c:lineChart>
        <c:grouping val="standard"/>
        <c:varyColors val="0"/>
        <c:ser>
          <c:idx val="1"/>
          <c:order val="0"/>
          <c:tx>
            <c:strRef>
              <c:f>'RESUM-2025'!$O$62</c:f>
              <c:strCache>
                <c:ptCount val="1"/>
                <c:pt idx="0">
                  <c:v>REMUNERACIONES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'RESUM-2025'!$N$63:$N$96</c:f>
              <c:strCache>
                <c:ptCount val="34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</c:strCache>
            </c:strRef>
          </c:cat>
          <c:val>
            <c:numRef>
              <c:f>'RESUM-2025'!$O$63:$O$96</c:f>
              <c:numCache>
                <c:formatCode>#,##0</c:formatCode>
                <c:ptCount val="34"/>
                <c:pt idx="0">
                  <c:v>8699622</c:v>
                </c:pt>
                <c:pt idx="1">
                  <c:v>8327856</c:v>
                </c:pt>
                <c:pt idx="2">
                  <c:v>8836553</c:v>
                </c:pt>
                <c:pt idx="3">
                  <c:v>10059853</c:v>
                </c:pt>
                <c:pt idx="4">
                  <c:v>9599447</c:v>
                </c:pt>
                <c:pt idx="5">
                  <c:v>9701225</c:v>
                </c:pt>
                <c:pt idx="6">
                  <c:v>9846272</c:v>
                </c:pt>
                <c:pt idx="7">
                  <c:v>10416289</c:v>
                </c:pt>
                <c:pt idx="8">
                  <c:v>11283737</c:v>
                </c:pt>
                <c:pt idx="9">
                  <c:v>10039323</c:v>
                </c:pt>
                <c:pt idx="10">
                  <c:v>10298609</c:v>
                </c:pt>
                <c:pt idx="11">
                  <c:v>11155353</c:v>
                </c:pt>
                <c:pt idx="12">
                  <c:v>10219927</c:v>
                </c:pt>
                <c:pt idx="13">
                  <c:v>10237301</c:v>
                </c:pt>
                <c:pt idx="14">
                  <c:v>10712285</c:v>
                </c:pt>
                <c:pt idx="15">
                  <c:v>11078939</c:v>
                </c:pt>
                <c:pt idx="16">
                  <c:v>10971017</c:v>
                </c:pt>
                <c:pt idx="17">
                  <c:v>10879534</c:v>
                </c:pt>
                <c:pt idx="18">
                  <c:v>10986751</c:v>
                </c:pt>
                <c:pt idx="19">
                  <c:v>9401740</c:v>
                </c:pt>
                <c:pt idx="20">
                  <c:v>11392490</c:v>
                </c:pt>
                <c:pt idx="21">
                  <c:v>10829590</c:v>
                </c:pt>
                <c:pt idx="22">
                  <c:v>10614180</c:v>
                </c:pt>
                <c:pt idx="23">
                  <c:v>10075659</c:v>
                </c:pt>
                <c:pt idx="24">
                  <c:v>11076678</c:v>
                </c:pt>
                <c:pt idx="25">
                  <c:v>11608935</c:v>
                </c:pt>
                <c:pt idx="26">
                  <c:v>11645940</c:v>
                </c:pt>
                <c:pt idx="27">
                  <c:v>12478715</c:v>
                </c:pt>
                <c:pt idx="28">
                  <c:v>12923486</c:v>
                </c:pt>
                <c:pt idx="29">
                  <c:v>11439896</c:v>
                </c:pt>
                <c:pt idx="30">
                  <c:v>10402208</c:v>
                </c:pt>
                <c:pt idx="31">
                  <c:v>10577507</c:v>
                </c:pt>
                <c:pt idx="32">
                  <c:v>11817167</c:v>
                </c:pt>
                <c:pt idx="33">
                  <c:v>10773817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21-41B9-AAA6-DC03C366FAAB}"/>
            </c:ext>
          </c:extLst>
        </c:ser>
        <c:ser>
          <c:idx val="0"/>
          <c:order val="1"/>
          <c:tx>
            <c:strRef>
              <c:f>'RESUM-2025'!$P$62</c:f>
              <c:strCache>
                <c:ptCount val="1"/>
                <c:pt idx="0">
                  <c:v>ELECTRICIDAD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'RESUM-2025'!$N$63:$N$96</c:f>
              <c:strCache>
                <c:ptCount val="34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</c:strCache>
            </c:strRef>
          </c:cat>
          <c:val>
            <c:numRef>
              <c:f>'RESUM-2025'!$P$63:$P$96</c:f>
              <c:numCache>
                <c:formatCode>#,##0</c:formatCode>
                <c:ptCount val="34"/>
                <c:pt idx="0">
                  <c:v>2678734</c:v>
                </c:pt>
                <c:pt idx="1">
                  <c:v>2529987</c:v>
                </c:pt>
                <c:pt idx="2">
                  <c:v>2278931</c:v>
                </c:pt>
                <c:pt idx="3">
                  <c:v>3023052</c:v>
                </c:pt>
                <c:pt idx="4">
                  <c:v>2931886</c:v>
                </c:pt>
                <c:pt idx="5">
                  <c:v>2425504</c:v>
                </c:pt>
                <c:pt idx="6">
                  <c:v>2826059</c:v>
                </c:pt>
                <c:pt idx="7">
                  <c:v>3019412</c:v>
                </c:pt>
                <c:pt idx="8">
                  <c:v>3222967</c:v>
                </c:pt>
                <c:pt idx="9">
                  <c:v>2846840</c:v>
                </c:pt>
                <c:pt idx="10">
                  <c:v>2971559</c:v>
                </c:pt>
                <c:pt idx="11">
                  <c:v>2971559</c:v>
                </c:pt>
                <c:pt idx="12">
                  <c:v>2762392</c:v>
                </c:pt>
                <c:pt idx="13">
                  <c:v>2414556</c:v>
                </c:pt>
                <c:pt idx="14">
                  <c:v>2711402</c:v>
                </c:pt>
                <c:pt idx="15">
                  <c:v>3093895</c:v>
                </c:pt>
                <c:pt idx="16">
                  <c:v>3111748</c:v>
                </c:pt>
                <c:pt idx="17">
                  <c:v>3474939</c:v>
                </c:pt>
                <c:pt idx="18">
                  <c:v>3838570</c:v>
                </c:pt>
                <c:pt idx="19">
                  <c:v>4570586</c:v>
                </c:pt>
                <c:pt idx="20">
                  <c:v>4470078</c:v>
                </c:pt>
                <c:pt idx="21">
                  <c:v>4634202</c:v>
                </c:pt>
                <c:pt idx="22">
                  <c:v>4799734</c:v>
                </c:pt>
                <c:pt idx="23">
                  <c:v>4356760</c:v>
                </c:pt>
                <c:pt idx="24">
                  <c:v>4598762</c:v>
                </c:pt>
                <c:pt idx="25">
                  <c:v>4671518</c:v>
                </c:pt>
                <c:pt idx="26">
                  <c:v>4156284</c:v>
                </c:pt>
                <c:pt idx="27">
                  <c:v>4455097</c:v>
                </c:pt>
                <c:pt idx="28">
                  <c:v>4862141</c:v>
                </c:pt>
                <c:pt idx="29">
                  <c:v>4665736</c:v>
                </c:pt>
                <c:pt idx="30">
                  <c:v>4881443</c:v>
                </c:pt>
                <c:pt idx="31">
                  <c:v>5498571</c:v>
                </c:pt>
                <c:pt idx="32">
                  <c:v>5623698</c:v>
                </c:pt>
                <c:pt idx="33">
                  <c:v>5045628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21-41B9-AAA6-DC03C366FAAB}"/>
            </c:ext>
          </c:extLst>
        </c:ser>
        <c:ser>
          <c:idx val="2"/>
          <c:order val="2"/>
          <c:tx>
            <c:strRef>
              <c:f>'RESUM-2025'!$Q$62</c:f>
              <c:strCache>
                <c:ptCount val="1"/>
                <c:pt idx="0">
                  <c:v>SEGURIDAD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'RESUM-2025'!$N$63:$N$96</c:f>
              <c:strCache>
                <c:ptCount val="34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</c:strCache>
            </c:strRef>
          </c:cat>
          <c:val>
            <c:numRef>
              <c:f>'RESUM-2025'!$Q$63:$Q$96</c:f>
              <c:numCache>
                <c:formatCode>#,##0</c:formatCode>
                <c:ptCount val="34"/>
                <c:pt idx="0">
                  <c:v>13958308</c:v>
                </c:pt>
                <c:pt idx="1">
                  <c:v>13958308</c:v>
                </c:pt>
                <c:pt idx="2">
                  <c:v>13958308</c:v>
                </c:pt>
                <c:pt idx="3">
                  <c:v>14434308</c:v>
                </c:pt>
                <c:pt idx="4">
                  <c:v>14992545</c:v>
                </c:pt>
                <c:pt idx="5">
                  <c:v>14992545</c:v>
                </c:pt>
                <c:pt idx="6">
                  <c:v>14992545</c:v>
                </c:pt>
                <c:pt idx="7">
                  <c:v>14992545</c:v>
                </c:pt>
                <c:pt idx="8">
                  <c:v>14992545</c:v>
                </c:pt>
                <c:pt idx="9">
                  <c:v>14992545</c:v>
                </c:pt>
                <c:pt idx="10">
                  <c:v>14992545</c:v>
                </c:pt>
                <c:pt idx="11">
                  <c:v>14992545</c:v>
                </c:pt>
                <c:pt idx="12">
                  <c:v>14992545</c:v>
                </c:pt>
                <c:pt idx="13">
                  <c:v>14992545</c:v>
                </c:pt>
                <c:pt idx="14">
                  <c:v>14992545</c:v>
                </c:pt>
                <c:pt idx="15">
                  <c:v>14992545</c:v>
                </c:pt>
                <c:pt idx="16">
                  <c:v>14992545</c:v>
                </c:pt>
                <c:pt idx="17">
                  <c:v>16161962</c:v>
                </c:pt>
                <c:pt idx="18">
                  <c:v>15577254</c:v>
                </c:pt>
                <c:pt idx="19">
                  <c:v>15577254</c:v>
                </c:pt>
                <c:pt idx="20">
                  <c:v>15577254</c:v>
                </c:pt>
                <c:pt idx="21">
                  <c:v>15577254</c:v>
                </c:pt>
                <c:pt idx="22">
                  <c:v>15577254</c:v>
                </c:pt>
                <c:pt idx="23">
                  <c:v>15577254</c:v>
                </c:pt>
                <c:pt idx="24">
                  <c:v>15577254</c:v>
                </c:pt>
                <c:pt idx="25">
                  <c:v>15577254</c:v>
                </c:pt>
                <c:pt idx="26">
                  <c:v>15577254</c:v>
                </c:pt>
                <c:pt idx="27">
                  <c:v>15577254</c:v>
                </c:pt>
                <c:pt idx="28">
                  <c:v>16231499</c:v>
                </c:pt>
                <c:pt idx="29">
                  <c:v>16231499</c:v>
                </c:pt>
                <c:pt idx="30">
                  <c:v>16231499</c:v>
                </c:pt>
                <c:pt idx="31">
                  <c:v>16231499</c:v>
                </c:pt>
                <c:pt idx="32">
                  <c:v>16231499</c:v>
                </c:pt>
                <c:pt idx="33">
                  <c:v>16231499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E21-41B9-AAA6-DC03C366FAAB}"/>
            </c:ext>
          </c:extLst>
        </c:ser>
        <c:ser>
          <c:idx val="3"/>
          <c:order val="3"/>
          <c:tx>
            <c:strRef>
              <c:f>'RESUM-2025'!$R$62</c:f>
              <c:strCache>
                <c:ptCount val="1"/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'RESUM-2025'!$N$63:$N$96</c:f>
              <c:strCache>
                <c:ptCount val="34"/>
                <c:pt idx="0">
                  <c:v> ENERO-2023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  <c:pt idx="12">
                  <c:v> ENERO-2024</c:v>
                </c:pt>
                <c:pt idx="13">
                  <c:v>FEBRERO</c:v>
                </c:pt>
                <c:pt idx="14">
                  <c:v>MARZO</c:v>
                </c:pt>
                <c:pt idx="15">
                  <c:v>ABRIL</c:v>
                </c:pt>
                <c:pt idx="16">
                  <c:v>MAYO</c:v>
                </c:pt>
                <c:pt idx="17">
                  <c:v>JUNIO</c:v>
                </c:pt>
                <c:pt idx="18">
                  <c:v>JULIO</c:v>
                </c:pt>
                <c:pt idx="19">
                  <c:v>AGOSTO</c:v>
                </c:pt>
                <c:pt idx="20">
                  <c:v>SEPTIEMBRE</c:v>
                </c:pt>
                <c:pt idx="21">
                  <c:v>OCTUBRE</c:v>
                </c:pt>
                <c:pt idx="22">
                  <c:v>NOVIEMBRE</c:v>
                </c:pt>
                <c:pt idx="23">
                  <c:v>DICIEMBRE</c:v>
                </c:pt>
                <c:pt idx="24">
                  <c:v> ENERO-2025</c:v>
                </c:pt>
                <c:pt idx="25">
                  <c:v>FEBRERO</c:v>
                </c:pt>
                <c:pt idx="26">
                  <c:v>MARZO</c:v>
                </c:pt>
                <c:pt idx="27">
                  <c:v>ABRIL</c:v>
                </c:pt>
                <c:pt idx="28">
                  <c:v>MAYO</c:v>
                </c:pt>
                <c:pt idx="29">
                  <c:v>JUNIO</c:v>
                </c:pt>
                <c:pt idx="30">
                  <c:v>JULIO</c:v>
                </c:pt>
                <c:pt idx="31">
                  <c:v>AGOSTO</c:v>
                </c:pt>
                <c:pt idx="32">
                  <c:v>SEPTIEMBRE</c:v>
                </c:pt>
                <c:pt idx="33">
                  <c:v>OCTUBRE</c:v>
                </c:pt>
              </c:strCache>
            </c:strRef>
          </c:cat>
          <c:val>
            <c:numRef>
              <c:f>'RESUM-2025'!$R$63:$R$96</c:f>
              <c:numCache>
                <c:formatCode>#,##0</c:formatCode>
                <c:ptCount val="34"/>
                <c:pt idx="0">
                  <c:v>25336664</c:v>
                </c:pt>
                <c:pt idx="1">
                  <c:v>24816151</c:v>
                </c:pt>
                <c:pt idx="2">
                  <c:v>25073792</c:v>
                </c:pt>
                <c:pt idx="3">
                  <c:v>27517213</c:v>
                </c:pt>
                <c:pt idx="4">
                  <c:v>27523878</c:v>
                </c:pt>
                <c:pt idx="5">
                  <c:v>27119274</c:v>
                </c:pt>
                <c:pt idx="6">
                  <c:v>27664876</c:v>
                </c:pt>
                <c:pt idx="7">
                  <c:v>28428246</c:v>
                </c:pt>
                <c:pt idx="8">
                  <c:v>29499249</c:v>
                </c:pt>
                <c:pt idx="9">
                  <c:v>27878708</c:v>
                </c:pt>
                <c:pt idx="10">
                  <c:v>28262713</c:v>
                </c:pt>
                <c:pt idx="11">
                  <c:v>29119457</c:v>
                </c:pt>
                <c:pt idx="12">
                  <c:v>27974864</c:v>
                </c:pt>
                <c:pt idx="13">
                  <c:v>27644402</c:v>
                </c:pt>
                <c:pt idx="14">
                  <c:v>28416232</c:v>
                </c:pt>
                <c:pt idx="15">
                  <c:v>29165379</c:v>
                </c:pt>
                <c:pt idx="16">
                  <c:v>29075310</c:v>
                </c:pt>
                <c:pt idx="17">
                  <c:v>30516435</c:v>
                </c:pt>
                <c:pt idx="18">
                  <c:v>30402575</c:v>
                </c:pt>
                <c:pt idx="19">
                  <c:v>29549580</c:v>
                </c:pt>
                <c:pt idx="20">
                  <c:v>31439822</c:v>
                </c:pt>
                <c:pt idx="21">
                  <c:v>31041046</c:v>
                </c:pt>
                <c:pt idx="22">
                  <c:v>30991168</c:v>
                </c:pt>
                <c:pt idx="23">
                  <c:v>30009673</c:v>
                </c:pt>
                <c:pt idx="24">
                  <c:v>31252694</c:v>
                </c:pt>
                <c:pt idx="25">
                  <c:v>31857707</c:v>
                </c:pt>
                <c:pt idx="26">
                  <c:v>31379478</c:v>
                </c:pt>
                <c:pt idx="27">
                  <c:v>32511066</c:v>
                </c:pt>
                <c:pt idx="28">
                  <c:v>34017126</c:v>
                </c:pt>
                <c:pt idx="29">
                  <c:v>32337131</c:v>
                </c:pt>
                <c:pt idx="30">
                  <c:v>31515150</c:v>
                </c:pt>
                <c:pt idx="31">
                  <c:v>32307577</c:v>
                </c:pt>
                <c:pt idx="32">
                  <c:v>33672364</c:v>
                </c:pt>
                <c:pt idx="33">
                  <c:v>32050944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E21-41B9-AAA6-DC03C366F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2675168"/>
        <c:axId val="981198560"/>
      </c:lineChart>
      <c:catAx>
        <c:axId val="98267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1198560"/>
        <c:crosses val="autoZero"/>
        <c:auto val="1"/>
        <c:lblAlgn val="ctr"/>
        <c:lblOffset val="100"/>
        <c:noMultiLvlLbl val="0"/>
      </c:catAx>
      <c:valAx>
        <c:axId val="98119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2675168"/>
        <c:crosses val="autoZero"/>
        <c:crossBetween val="between"/>
        <c:majorUnit val="200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31750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sz="1800"/>
              <a:t>GASTO BASE MENSUAL </a:t>
            </a:r>
          </a:p>
        </c:rich>
      </c:tx>
      <c:layout>
        <c:manualLayout>
          <c:xMode val="edge"/>
          <c:yMode val="edge"/>
          <c:x val="0.14730034671591977"/>
          <c:y val="2.7909924265611376E-2"/>
        </c:manualLayout>
      </c:layout>
      <c:overlay val="0"/>
      <c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1094660574835553"/>
          <c:y val="8.1420860880315388E-2"/>
          <c:w val="0.88992735167363335"/>
          <c:h val="0.81048322327859501"/>
        </c:manualLayout>
      </c:layout>
      <c:lineChart>
        <c:grouping val="standard"/>
        <c:varyColors val="0"/>
        <c:ser>
          <c:idx val="0"/>
          <c:order val="0"/>
          <c:tx>
            <c:strRef>
              <c:f>'RESUM-4A'!$N$55</c:f>
              <c:strCache>
                <c:ptCount val="1"/>
                <c:pt idx="0">
                  <c:v>GASTOS DE USO Y CONSUMO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'RESUM-4A'!$M$56:$M$103</c:f>
              <c:strCache>
                <c:ptCount val="48"/>
                <c:pt idx="0">
                  <c:v>E-2019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  <c:pt idx="12">
                  <c:v>E-2020</c:v>
                </c:pt>
                <c:pt idx="13">
                  <c:v>F</c:v>
                </c:pt>
                <c:pt idx="14">
                  <c:v>M</c:v>
                </c:pt>
                <c:pt idx="15">
                  <c:v>A</c:v>
                </c:pt>
                <c:pt idx="16">
                  <c:v>M</c:v>
                </c:pt>
                <c:pt idx="17">
                  <c:v>J</c:v>
                </c:pt>
                <c:pt idx="18">
                  <c:v>J</c:v>
                </c:pt>
                <c:pt idx="19">
                  <c:v>A</c:v>
                </c:pt>
                <c:pt idx="20">
                  <c:v>S</c:v>
                </c:pt>
                <c:pt idx="21">
                  <c:v>O</c:v>
                </c:pt>
                <c:pt idx="22">
                  <c:v>N</c:v>
                </c:pt>
                <c:pt idx="23">
                  <c:v>D</c:v>
                </c:pt>
                <c:pt idx="24">
                  <c:v>E-2021</c:v>
                </c:pt>
                <c:pt idx="25">
                  <c:v>F</c:v>
                </c:pt>
                <c:pt idx="26">
                  <c:v>M</c:v>
                </c:pt>
                <c:pt idx="27">
                  <c:v>A</c:v>
                </c:pt>
                <c:pt idx="28">
                  <c:v>M</c:v>
                </c:pt>
                <c:pt idx="29">
                  <c:v>J</c:v>
                </c:pt>
                <c:pt idx="30">
                  <c:v>J</c:v>
                </c:pt>
                <c:pt idx="31">
                  <c:v>A</c:v>
                </c:pt>
                <c:pt idx="32">
                  <c:v>S</c:v>
                </c:pt>
                <c:pt idx="33">
                  <c:v>O</c:v>
                </c:pt>
                <c:pt idx="34">
                  <c:v>N</c:v>
                </c:pt>
                <c:pt idx="35">
                  <c:v>D</c:v>
                </c:pt>
                <c:pt idx="36">
                  <c:v>E-2022</c:v>
                </c:pt>
                <c:pt idx="37">
                  <c:v>F</c:v>
                </c:pt>
                <c:pt idx="38">
                  <c:v>M</c:v>
                </c:pt>
                <c:pt idx="39">
                  <c:v>A</c:v>
                </c:pt>
                <c:pt idx="40">
                  <c:v>M</c:v>
                </c:pt>
                <c:pt idx="41">
                  <c:v>J</c:v>
                </c:pt>
                <c:pt idx="42">
                  <c:v>J</c:v>
                </c:pt>
                <c:pt idx="43">
                  <c:v>A</c:v>
                </c:pt>
                <c:pt idx="44">
                  <c:v>S</c:v>
                </c:pt>
                <c:pt idx="45">
                  <c:v>O</c:v>
                </c:pt>
                <c:pt idx="46">
                  <c:v>N</c:v>
                </c:pt>
                <c:pt idx="47">
                  <c:v>D</c:v>
                </c:pt>
              </c:strCache>
            </c:strRef>
          </c:cat>
          <c:val>
            <c:numRef>
              <c:f>'RESUM-4A'!$N$56:$N$103</c:f>
              <c:numCache>
                <c:formatCode>#,##0</c:formatCode>
                <c:ptCount val="48"/>
                <c:pt idx="0">
                  <c:v>2641966</c:v>
                </c:pt>
                <c:pt idx="1">
                  <c:v>2781354</c:v>
                </c:pt>
                <c:pt idx="2">
                  <c:v>2764616</c:v>
                </c:pt>
                <c:pt idx="3">
                  <c:v>3011755</c:v>
                </c:pt>
                <c:pt idx="4">
                  <c:v>3072549</c:v>
                </c:pt>
                <c:pt idx="5">
                  <c:v>2656200</c:v>
                </c:pt>
                <c:pt idx="6">
                  <c:v>2584561</c:v>
                </c:pt>
                <c:pt idx="7">
                  <c:v>2710328</c:v>
                </c:pt>
                <c:pt idx="8">
                  <c:v>2575900</c:v>
                </c:pt>
                <c:pt idx="9">
                  <c:v>2770984</c:v>
                </c:pt>
                <c:pt idx="10">
                  <c:v>2814696</c:v>
                </c:pt>
                <c:pt idx="11">
                  <c:v>2405992</c:v>
                </c:pt>
                <c:pt idx="12">
                  <c:v>2917209</c:v>
                </c:pt>
                <c:pt idx="13">
                  <c:v>3233921</c:v>
                </c:pt>
                <c:pt idx="14">
                  <c:v>3016394</c:v>
                </c:pt>
                <c:pt idx="15">
                  <c:v>2876761</c:v>
                </c:pt>
                <c:pt idx="16">
                  <c:v>1754114</c:v>
                </c:pt>
                <c:pt idx="17">
                  <c:v>1684980</c:v>
                </c:pt>
                <c:pt idx="18">
                  <c:v>1613617</c:v>
                </c:pt>
                <c:pt idx="19">
                  <c:v>2745393</c:v>
                </c:pt>
                <c:pt idx="20">
                  <c:v>2550030</c:v>
                </c:pt>
                <c:pt idx="21">
                  <c:v>2682051</c:v>
                </c:pt>
                <c:pt idx="22">
                  <c:v>3606902</c:v>
                </c:pt>
                <c:pt idx="23">
                  <c:v>2789547</c:v>
                </c:pt>
                <c:pt idx="24">
                  <c:v>2345682</c:v>
                </c:pt>
                <c:pt idx="25">
                  <c:v>2589924</c:v>
                </c:pt>
                <c:pt idx="26">
                  <c:v>2859843</c:v>
                </c:pt>
                <c:pt idx="27">
                  <c:v>2451933</c:v>
                </c:pt>
                <c:pt idx="28">
                  <c:v>2779806</c:v>
                </c:pt>
                <c:pt idx="29">
                  <c:v>2561609</c:v>
                </c:pt>
                <c:pt idx="30">
                  <c:v>2575532</c:v>
                </c:pt>
                <c:pt idx="31">
                  <c:v>2819999</c:v>
                </c:pt>
                <c:pt idx="32">
                  <c:v>2858718</c:v>
                </c:pt>
                <c:pt idx="33">
                  <c:v>2842843</c:v>
                </c:pt>
                <c:pt idx="34">
                  <c:v>2915771</c:v>
                </c:pt>
                <c:pt idx="35">
                  <c:v>2702606</c:v>
                </c:pt>
                <c:pt idx="36">
                  <c:v>3170948</c:v>
                </c:pt>
                <c:pt idx="37">
                  <c:v>3128934</c:v>
                </c:pt>
                <c:pt idx="38">
                  <c:v>2839754</c:v>
                </c:pt>
                <c:pt idx="39">
                  <c:v>3340146</c:v>
                </c:pt>
                <c:pt idx="40">
                  <c:v>3692311</c:v>
                </c:pt>
                <c:pt idx="41">
                  <c:v>2940448</c:v>
                </c:pt>
                <c:pt idx="42">
                  <c:v>2965459</c:v>
                </c:pt>
                <c:pt idx="43">
                  <c:v>3704138</c:v>
                </c:pt>
                <c:pt idx="44">
                  <c:v>3383208</c:v>
                </c:pt>
                <c:pt idx="45">
                  <c:v>3262304</c:v>
                </c:pt>
                <c:pt idx="46">
                  <c:v>3339354</c:v>
                </c:pt>
                <c:pt idx="47">
                  <c:v>3563849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0B-45B2-9149-D64BBD9523FF}"/>
            </c:ext>
          </c:extLst>
        </c:ser>
        <c:ser>
          <c:idx val="1"/>
          <c:order val="1"/>
          <c:tx>
            <c:strRef>
              <c:f>'RESUM-4A'!$O$55</c:f>
              <c:strCache>
                <c:ptCount val="1"/>
                <c:pt idx="0">
                  <c:v>GASTOS  DE  ADMINISTRACION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'RESUM-4A'!$M$56:$M$103</c:f>
              <c:strCache>
                <c:ptCount val="48"/>
                <c:pt idx="0">
                  <c:v>E-2019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  <c:pt idx="12">
                  <c:v>E-2020</c:v>
                </c:pt>
                <c:pt idx="13">
                  <c:v>F</c:v>
                </c:pt>
                <c:pt idx="14">
                  <c:v>M</c:v>
                </c:pt>
                <c:pt idx="15">
                  <c:v>A</c:v>
                </c:pt>
                <c:pt idx="16">
                  <c:v>M</c:v>
                </c:pt>
                <c:pt idx="17">
                  <c:v>J</c:v>
                </c:pt>
                <c:pt idx="18">
                  <c:v>J</c:v>
                </c:pt>
                <c:pt idx="19">
                  <c:v>A</c:v>
                </c:pt>
                <c:pt idx="20">
                  <c:v>S</c:v>
                </c:pt>
                <c:pt idx="21">
                  <c:v>O</c:v>
                </c:pt>
                <c:pt idx="22">
                  <c:v>N</c:v>
                </c:pt>
                <c:pt idx="23">
                  <c:v>D</c:v>
                </c:pt>
                <c:pt idx="24">
                  <c:v>E-2021</c:v>
                </c:pt>
                <c:pt idx="25">
                  <c:v>F</c:v>
                </c:pt>
                <c:pt idx="26">
                  <c:v>M</c:v>
                </c:pt>
                <c:pt idx="27">
                  <c:v>A</c:v>
                </c:pt>
                <c:pt idx="28">
                  <c:v>M</c:v>
                </c:pt>
                <c:pt idx="29">
                  <c:v>J</c:v>
                </c:pt>
                <c:pt idx="30">
                  <c:v>J</c:v>
                </c:pt>
                <c:pt idx="31">
                  <c:v>A</c:v>
                </c:pt>
                <c:pt idx="32">
                  <c:v>S</c:v>
                </c:pt>
                <c:pt idx="33">
                  <c:v>O</c:v>
                </c:pt>
                <c:pt idx="34">
                  <c:v>N</c:v>
                </c:pt>
                <c:pt idx="35">
                  <c:v>D</c:v>
                </c:pt>
                <c:pt idx="36">
                  <c:v>E-2022</c:v>
                </c:pt>
                <c:pt idx="37">
                  <c:v>F</c:v>
                </c:pt>
                <c:pt idx="38">
                  <c:v>M</c:v>
                </c:pt>
                <c:pt idx="39">
                  <c:v>A</c:v>
                </c:pt>
                <c:pt idx="40">
                  <c:v>M</c:v>
                </c:pt>
                <c:pt idx="41">
                  <c:v>J</c:v>
                </c:pt>
                <c:pt idx="42">
                  <c:v>J</c:v>
                </c:pt>
                <c:pt idx="43">
                  <c:v>A</c:v>
                </c:pt>
                <c:pt idx="44">
                  <c:v>S</c:v>
                </c:pt>
                <c:pt idx="45">
                  <c:v>O</c:v>
                </c:pt>
                <c:pt idx="46">
                  <c:v>N</c:v>
                </c:pt>
                <c:pt idx="47">
                  <c:v>D</c:v>
                </c:pt>
              </c:strCache>
            </c:strRef>
          </c:cat>
          <c:val>
            <c:numRef>
              <c:f>'RESUM-4A'!$O$56:$O$103</c:f>
              <c:numCache>
                <c:formatCode>#,##0</c:formatCode>
                <c:ptCount val="48"/>
                <c:pt idx="0">
                  <c:v>13405429</c:v>
                </c:pt>
                <c:pt idx="1">
                  <c:v>12453248</c:v>
                </c:pt>
                <c:pt idx="2">
                  <c:v>14242516</c:v>
                </c:pt>
                <c:pt idx="3">
                  <c:v>14301867</c:v>
                </c:pt>
                <c:pt idx="4">
                  <c:v>13906273</c:v>
                </c:pt>
                <c:pt idx="5">
                  <c:v>14816340</c:v>
                </c:pt>
                <c:pt idx="6">
                  <c:v>13460475</c:v>
                </c:pt>
                <c:pt idx="7">
                  <c:v>13421009</c:v>
                </c:pt>
                <c:pt idx="8">
                  <c:v>13660151</c:v>
                </c:pt>
                <c:pt idx="9">
                  <c:v>15704939</c:v>
                </c:pt>
                <c:pt idx="10">
                  <c:v>14202140</c:v>
                </c:pt>
                <c:pt idx="11">
                  <c:v>14764178</c:v>
                </c:pt>
                <c:pt idx="12">
                  <c:v>14485442</c:v>
                </c:pt>
                <c:pt idx="13">
                  <c:v>14849038</c:v>
                </c:pt>
                <c:pt idx="14">
                  <c:v>14268769</c:v>
                </c:pt>
                <c:pt idx="15">
                  <c:v>14325250</c:v>
                </c:pt>
                <c:pt idx="16">
                  <c:v>14630690</c:v>
                </c:pt>
                <c:pt idx="17">
                  <c:v>14315070</c:v>
                </c:pt>
                <c:pt idx="18">
                  <c:v>14127802</c:v>
                </c:pt>
                <c:pt idx="19">
                  <c:v>14474928</c:v>
                </c:pt>
                <c:pt idx="20">
                  <c:v>12921595</c:v>
                </c:pt>
                <c:pt idx="21">
                  <c:v>14755036</c:v>
                </c:pt>
                <c:pt idx="22">
                  <c:v>14667991</c:v>
                </c:pt>
                <c:pt idx="23">
                  <c:v>15439382</c:v>
                </c:pt>
                <c:pt idx="24">
                  <c:v>14303392</c:v>
                </c:pt>
                <c:pt idx="25">
                  <c:v>14345795</c:v>
                </c:pt>
                <c:pt idx="26">
                  <c:v>14712720</c:v>
                </c:pt>
                <c:pt idx="27">
                  <c:v>14616894</c:v>
                </c:pt>
                <c:pt idx="28">
                  <c:v>14379877</c:v>
                </c:pt>
                <c:pt idx="29">
                  <c:v>14463718</c:v>
                </c:pt>
                <c:pt idx="30">
                  <c:v>14692583</c:v>
                </c:pt>
                <c:pt idx="31">
                  <c:v>14952204</c:v>
                </c:pt>
                <c:pt idx="32">
                  <c:v>13196569</c:v>
                </c:pt>
                <c:pt idx="33">
                  <c:v>15591268</c:v>
                </c:pt>
                <c:pt idx="34">
                  <c:v>15652923</c:v>
                </c:pt>
                <c:pt idx="35">
                  <c:v>16044559</c:v>
                </c:pt>
                <c:pt idx="36">
                  <c:v>15600975</c:v>
                </c:pt>
                <c:pt idx="37">
                  <c:v>13786907</c:v>
                </c:pt>
                <c:pt idx="38">
                  <c:v>15329215</c:v>
                </c:pt>
                <c:pt idx="39">
                  <c:v>15599448</c:v>
                </c:pt>
                <c:pt idx="40">
                  <c:v>15176461</c:v>
                </c:pt>
                <c:pt idx="41">
                  <c:v>17340420</c:v>
                </c:pt>
                <c:pt idx="42">
                  <c:v>17051447</c:v>
                </c:pt>
                <c:pt idx="43">
                  <c:v>14612010</c:v>
                </c:pt>
                <c:pt idx="44">
                  <c:v>14635076</c:v>
                </c:pt>
                <c:pt idx="45">
                  <c:v>18007427</c:v>
                </c:pt>
                <c:pt idx="46">
                  <c:v>17826096</c:v>
                </c:pt>
                <c:pt idx="47">
                  <c:v>18102049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0B-45B2-9149-D64BBD9523FF}"/>
            </c:ext>
          </c:extLst>
        </c:ser>
        <c:ser>
          <c:idx val="2"/>
          <c:order val="2"/>
          <c:tx>
            <c:strRef>
              <c:f>'RESUM-4A'!$P$55</c:f>
              <c:strCache>
                <c:ptCount val="1"/>
                <c:pt idx="0">
                  <c:v>REMUNERACIONES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'RESUM-4A'!$M$56:$M$103</c:f>
              <c:strCache>
                <c:ptCount val="48"/>
                <c:pt idx="0">
                  <c:v>E-2019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  <c:pt idx="12">
                  <c:v>E-2020</c:v>
                </c:pt>
                <c:pt idx="13">
                  <c:v>F</c:v>
                </c:pt>
                <c:pt idx="14">
                  <c:v>M</c:v>
                </c:pt>
                <c:pt idx="15">
                  <c:v>A</c:v>
                </c:pt>
                <c:pt idx="16">
                  <c:v>M</c:v>
                </c:pt>
                <c:pt idx="17">
                  <c:v>J</c:v>
                </c:pt>
                <c:pt idx="18">
                  <c:v>J</c:v>
                </c:pt>
                <c:pt idx="19">
                  <c:v>A</c:v>
                </c:pt>
                <c:pt idx="20">
                  <c:v>S</c:v>
                </c:pt>
                <c:pt idx="21">
                  <c:v>O</c:v>
                </c:pt>
                <c:pt idx="22">
                  <c:v>N</c:v>
                </c:pt>
                <c:pt idx="23">
                  <c:v>D</c:v>
                </c:pt>
                <c:pt idx="24">
                  <c:v>E-2021</c:v>
                </c:pt>
                <c:pt idx="25">
                  <c:v>F</c:v>
                </c:pt>
                <c:pt idx="26">
                  <c:v>M</c:v>
                </c:pt>
                <c:pt idx="27">
                  <c:v>A</c:v>
                </c:pt>
                <c:pt idx="28">
                  <c:v>M</c:v>
                </c:pt>
                <c:pt idx="29">
                  <c:v>J</c:v>
                </c:pt>
                <c:pt idx="30">
                  <c:v>J</c:v>
                </c:pt>
                <c:pt idx="31">
                  <c:v>A</c:v>
                </c:pt>
                <c:pt idx="32">
                  <c:v>S</c:v>
                </c:pt>
                <c:pt idx="33">
                  <c:v>O</c:v>
                </c:pt>
                <c:pt idx="34">
                  <c:v>N</c:v>
                </c:pt>
                <c:pt idx="35">
                  <c:v>D</c:v>
                </c:pt>
                <c:pt idx="36">
                  <c:v>E-2022</c:v>
                </c:pt>
                <c:pt idx="37">
                  <c:v>F</c:v>
                </c:pt>
                <c:pt idx="38">
                  <c:v>M</c:v>
                </c:pt>
                <c:pt idx="39">
                  <c:v>A</c:v>
                </c:pt>
                <c:pt idx="40">
                  <c:v>M</c:v>
                </c:pt>
                <c:pt idx="41">
                  <c:v>J</c:v>
                </c:pt>
                <c:pt idx="42">
                  <c:v>J</c:v>
                </c:pt>
                <c:pt idx="43">
                  <c:v>A</c:v>
                </c:pt>
                <c:pt idx="44">
                  <c:v>S</c:v>
                </c:pt>
                <c:pt idx="45">
                  <c:v>O</c:v>
                </c:pt>
                <c:pt idx="46">
                  <c:v>N</c:v>
                </c:pt>
                <c:pt idx="47">
                  <c:v>D</c:v>
                </c:pt>
              </c:strCache>
            </c:strRef>
          </c:cat>
          <c:val>
            <c:numRef>
              <c:f>'RESUM-4A'!$P$56:$P$103</c:f>
              <c:numCache>
                <c:formatCode>#,##0</c:formatCode>
                <c:ptCount val="48"/>
                <c:pt idx="0">
                  <c:v>7070348</c:v>
                </c:pt>
                <c:pt idx="1">
                  <c:v>7868714</c:v>
                </c:pt>
                <c:pt idx="2">
                  <c:v>7401772</c:v>
                </c:pt>
                <c:pt idx="3">
                  <c:v>7673260</c:v>
                </c:pt>
                <c:pt idx="4">
                  <c:v>7378382</c:v>
                </c:pt>
                <c:pt idx="5">
                  <c:v>7568772</c:v>
                </c:pt>
                <c:pt idx="6">
                  <c:v>7970479</c:v>
                </c:pt>
                <c:pt idx="7">
                  <c:v>7728847</c:v>
                </c:pt>
                <c:pt idx="8">
                  <c:v>9301343</c:v>
                </c:pt>
                <c:pt idx="9">
                  <c:v>7386799</c:v>
                </c:pt>
                <c:pt idx="10">
                  <c:v>7612355</c:v>
                </c:pt>
                <c:pt idx="11">
                  <c:v>8417219</c:v>
                </c:pt>
                <c:pt idx="12">
                  <c:v>7438815</c:v>
                </c:pt>
                <c:pt idx="13">
                  <c:v>7650433</c:v>
                </c:pt>
                <c:pt idx="14">
                  <c:v>7333545</c:v>
                </c:pt>
                <c:pt idx="15">
                  <c:v>7333962</c:v>
                </c:pt>
                <c:pt idx="16">
                  <c:v>7384704</c:v>
                </c:pt>
                <c:pt idx="17">
                  <c:v>7137893</c:v>
                </c:pt>
                <c:pt idx="18">
                  <c:v>7899652</c:v>
                </c:pt>
                <c:pt idx="19">
                  <c:v>7454061</c:v>
                </c:pt>
                <c:pt idx="20">
                  <c:v>7910459</c:v>
                </c:pt>
                <c:pt idx="21">
                  <c:v>6881356</c:v>
                </c:pt>
                <c:pt idx="22">
                  <c:v>8219392</c:v>
                </c:pt>
                <c:pt idx="23">
                  <c:v>8361084</c:v>
                </c:pt>
                <c:pt idx="24">
                  <c:v>8645110</c:v>
                </c:pt>
                <c:pt idx="25">
                  <c:v>8674901</c:v>
                </c:pt>
                <c:pt idx="26">
                  <c:v>8392277</c:v>
                </c:pt>
                <c:pt idx="27">
                  <c:v>8946906</c:v>
                </c:pt>
                <c:pt idx="28">
                  <c:v>8311206</c:v>
                </c:pt>
                <c:pt idx="29">
                  <c:v>8483786</c:v>
                </c:pt>
                <c:pt idx="30">
                  <c:v>8507140</c:v>
                </c:pt>
                <c:pt idx="31">
                  <c:v>8083983</c:v>
                </c:pt>
                <c:pt idx="32">
                  <c:v>8689468</c:v>
                </c:pt>
                <c:pt idx="33">
                  <c:v>8111375</c:v>
                </c:pt>
                <c:pt idx="34">
                  <c:v>7624657</c:v>
                </c:pt>
                <c:pt idx="35">
                  <c:v>8061516</c:v>
                </c:pt>
                <c:pt idx="36">
                  <c:v>7669381</c:v>
                </c:pt>
                <c:pt idx="37">
                  <c:v>7534033</c:v>
                </c:pt>
                <c:pt idx="38">
                  <c:v>7544304</c:v>
                </c:pt>
                <c:pt idx="39">
                  <c:v>9040224</c:v>
                </c:pt>
                <c:pt idx="40">
                  <c:v>9219070</c:v>
                </c:pt>
                <c:pt idx="41">
                  <c:v>8713808</c:v>
                </c:pt>
                <c:pt idx="42">
                  <c:v>8507597</c:v>
                </c:pt>
                <c:pt idx="43">
                  <c:v>8540946</c:v>
                </c:pt>
                <c:pt idx="44">
                  <c:v>9601186</c:v>
                </c:pt>
                <c:pt idx="45">
                  <c:v>8835697</c:v>
                </c:pt>
                <c:pt idx="46">
                  <c:v>9035302</c:v>
                </c:pt>
                <c:pt idx="47">
                  <c:v>10105215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60B-45B2-9149-D64BBD9523FF}"/>
            </c:ext>
          </c:extLst>
        </c:ser>
        <c:ser>
          <c:idx val="3"/>
          <c:order val="3"/>
          <c:tx>
            <c:strRef>
              <c:f>'RESUM-4A'!$Q$55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47"/>
              <c:layout>
                <c:manualLayout>
                  <c:x val="-2.962962962962963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0B-45B2-9149-D64BBD9523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'RESUM-4A'!$M$56:$M$103</c:f>
              <c:strCache>
                <c:ptCount val="48"/>
                <c:pt idx="0">
                  <c:v>E-2019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  <c:pt idx="12">
                  <c:v>E-2020</c:v>
                </c:pt>
                <c:pt idx="13">
                  <c:v>F</c:v>
                </c:pt>
                <c:pt idx="14">
                  <c:v>M</c:v>
                </c:pt>
                <c:pt idx="15">
                  <c:v>A</c:v>
                </c:pt>
                <c:pt idx="16">
                  <c:v>M</c:v>
                </c:pt>
                <c:pt idx="17">
                  <c:v>J</c:v>
                </c:pt>
                <c:pt idx="18">
                  <c:v>J</c:v>
                </c:pt>
                <c:pt idx="19">
                  <c:v>A</c:v>
                </c:pt>
                <c:pt idx="20">
                  <c:v>S</c:v>
                </c:pt>
                <c:pt idx="21">
                  <c:v>O</c:v>
                </c:pt>
                <c:pt idx="22">
                  <c:v>N</c:v>
                </c:pt>
                <c:pt idx="23">
                  <c:v>D</c:v>
                </c:pt>
                <c:pt idx="24">
                  <c:v>E-2021</c:v>
                </c:pt>
                <c:pt idx="25">
                  <c:v>F</c:v>
                </c:pt>
                <c:pt idx="26">
                  <c:v>M</c:v>
                </c:pt>
                <c:pt idx="27">
                  <c:v>A</c:v>
                </c:pt>
                <c:pt idx="28">
                  <c:v>M</c:v>
                </c:pt>
                <c:pt idx="29">
                  <c:v>J</c:v>
                </c:pt>
                <c:pt idx="30">
                  <c:v>J</c:v>
                </c:pt>
                <c:pt idx="31">
                  <c:v>A</c:v>
                </c:pt>
                <c:pt idx="32">
                  <c:v>S</c:v>
                </c:pt>
                <c:pt idx="33">
                  <c:v>O</c:v>
                </c:pt>
                <c:pt idx="34">
                  <c:v>N</c:v>
                </c:pt>
                <c:pt idx="35">
                  <c:v>D</c:v>
                </c:pt>
                <c:pt idx="36">
                  <c:v>E-2022</c:v>
                </c:pt>
                <c:pt idx="37">
                  <c:v>F</c:v>
                </c:pt>
                <c:pt idx="38">
                  <c:v>M</c:v>
                </c:pt>
                <c:pt idx="39">
                  <c:v>A</c:v>
                </c:pt>
                <c:pt idx="40">
                  <c:v>M</c:v>
                </c:pt>
                <c:pt idx="41">
                  <c:v>J</c:v>
                </c:pt>
                <c:pt idx="42">
                  <c:v>J</c:v>
                </c:pt>
                <c:pt idx="43">
                  <c:v>A</c:v>
                </c:pt>
                <c:pt idx="44">
                  <c:v>S</c:v>
                </c:pt>
                <c:pt idx="45">
                  <c:v>O</c:v>
                </c:pt>
                <c:pt idx="46">
                  <c:v>N</c:v>
                </c:pt>
                <c:pt idx="47">
                  <c:v>D</c:v>
                </c:pt>
              </c:strCache>
            </c:strRef>
          </c:cat>
          <c:val>
            <c:numRef>
              <c:f>'RESUM-4A'!$Q$56:$Q$103</c:f>
              <c:numCache>
                <c:formatCode>#,##0</c:formatCode>
                <c:ptCount val="48"/>
                <c:pt idx="0">
                  <c:v>23117743</c:v>
                </c:pt>
                <c:pt idx="1">
                  <c:v>23103316</c:v>
                </c:pt>
                <c:pt idx="2">
                  <c:v>24408904</c:v>
                </c:pt>
                <c:pt idx="3">
                  <c:v>24986882</c:v>
                </c:pt>
                <c:pt idx="4">
                  <c:v>24357204</c:v>
                </c:pt>
                <c:pt idx="5">
                  <c:v>25041312</c:v>
                </c:pt>
                <c:pt idx="6">
                  <c:v>24015515</c:v>
                </c:pt>
                <c:pt idx="7">
                  <c:v>23860184</c:v>
                </c:pt>
                <c:pt idx="8">
                  <c:v>25537394</c:v>
                </c:pt>
                <c:pt idx="9">
                  <c:v>25862722</c:v>
                </c:pt>
                <c:pt idx="10">
                  <c:v>24629191</c:v>
                </c:pt>
                <c:pt idx="11">
                  <c:v>25587389</c:v>
                </c:pt>
                <c:pt idx="12">
                  <c:v>24841466</c:v>
                </c:pt>
                <c:pt idx="13">
                  <c:v>25733392</c:v>
                </c:pt>
                <c:pt idx="14">
                  <c:v>24618708</c:v>
                </c:pt>
                <c:pt idx="15">
                  <c:v>24535973</c:v>
                </c:pt>
                <c:pt idx="16">
                  <c:v>23769508</c:v>
                </c:pt>
                <c:pt idx="17">
                  <c:v>23137943</c:v>
                </c:pt>
                <c:pt idx="18">
                  <c:v>23641071</c:v>
                </c:pt>
                <c:pt idx="19">
                  <c:v>24674382</c:v>
                </c:pt>
                <c:pt idx="20">
                  <c:v>23382084</c:v>
                </c:pt>
                <c:pt idx="21">
                  <c:v>24318443</c:v>
                </c:pt>
                <c:pt idx="22">
                  <c:v>26494285</c:v>
                </c:pt>
                <c:pt idx="23">
                  <c:v>26590013</c:v>
                </c:pt>
                <c:pt idx="24">
                  <c:v>25294184</c:v>
                </c:pt>
                <c:pt idx="25">
                  <c:v>25610620</c:v>
                </c:pt>
                <c:pt idx="26">
                  <c:v>25964840</c:v>
                </c:pt>
                <c:pt idx="27">
                  <c:v>26015733</c:v>
                </c:pt>
                <c:pt idx="28">
                  <c:v>25470889</c:v>
                </c:pt>
                <c:pt idx="29">
                  <c:v>25509113</c:v>
                </c:pt>
                <c:pt idx="30">
                  <c:v>25775255</c:v>
                </c:pt>
                <c:pt idx="31">
                  <c:v>25856186</c:v>
                </c:pt>
                <c:pt idx="32">
                  <c:v>24744755</c:v>
                </c:pt>
                <c:pt idx="33">
                  <c:v>26545486</c:v>
                </c:pt>
                <c:pt idx="34">
                  <c:v>26193351</c:v>
                </c:pt>
                <c:pt idx="35">
                  <c:v>26808681</c:v>
                </c:pt>
                <c:pt idx="36">
                  <c:v>26441304</c:v>
                </c:pt>
                <c:pt idx="37">
                  <c:v>24449874</c:v>
                </c:pt>
                <c:pt idx="38">
                  <c:v>25713273</c:v>
                </c:pt>
                <c:pt idx="39">
                  <c:v>27979818</c:v>
                </c:pt>
                <c:pt idx="40">
                  <c:v>28087842</c:v>
                </c:pt>
                <c:pt idx="41">
                  <c:v>28994676</c:v>
                </c:pt>
                <c:pt idx="42">
                  <c:v>28524503</c:v>
                </c:pt>
                <c:pt idx="43">
                  <c:v>26857094</c:v>
                </c:pt>
                <c:pt idx="44">
                  <c:v>27619470</c:v>
                </c:pt>
                <c:pt idx="45">
                  <c:v>30105428</c:v>
                </c:pt>
                <c:pt idx="46">
                  <c:v>30200752</c:v>
                </c:pt>
                <c:pt idx="47">
                  <c:v>31771113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60B-45B2-9149-D64BBD952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5123920"/>
        <c:axId val="1455125584"/>
      </c:lineChart>
      <c:catAx>
        <c:axId val="145512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455125584"/>
        <c:crosses val="autoZero"/>
        <c:auto val="1"/>
        <c:lblAlgn val="ctr"/>
        <c:lblOffset val="100"/>
        <c:noMultiLvlLbl val="0"/>
      </c:catAx>
      <c:valAx>
        <c:axId val="1455125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45512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4127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FINANCIAMIENTO DE TERCEROS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150-41DF-91E1-3D78B17384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150-41DF-91E1-3D78B1738422}"/>
              </c:ext>
            </c:extLst>
          </c:dPt>
          <c:dPt>
            <c:idx val="2"/>
            <c:bubble3D val="0"/>
            <c:explosion val="1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150-41DF-91E1-3D78B17384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150-41DF-91E1-3D78B1738422}"/>
              </c:ext>
            </c:extLst>
          </c:dPt>
          <c:dPt>
            <c:idx val="4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150-41DF-91E1-3D78B17384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150-41DF-91E1-3D78B1738422}"/>
              </c:ext>
            </c:extLst>
          </c:dPt>
          <c:dPt>
            <c:idx val="6"/>
            <c:bubble3D val="0"/>
            <c:explosion val="19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150-41DF-91E1-3D78B1738422}"/>
              </c:ext>
            </c:extLst>
          </c:dPt>
          <c:dPt>
            <c:idx val="7"/>
            <c:bubble3D val="0"/>
            <c:spPr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150-41DF-91E1-3D78B1738422}"/>
              </c:ext>
            </c:extLst>
          </c:dPt>
          <c:dLbls>
            <c:dLbl>
              <c:idx val="0"/>
              <c:layout>
                <c:manualLayout>
                  <c:x val="-0.17502549279684732"/>
                  <c:y val="1.07786632810107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50-41DF-91E1-3D78B1738422}"/>
                </c:ext>
              </c:extLst>
            </c:dLbl>
            <c:dLbl>
              <c:idx val="1"/>
              <c:layout>
                <c:manualLayout>
                  <c:x val="-4.0897039768763084E-2"/>
                  <c:y val="-6.81182252272628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50-41DF-91E1-3D78B1738422}"/>
                </c:ext>
              </c:extLst>
            </c:dLbl>
            <c:dLbl>
              <c:idx val="2"/>
              <c:layout>
                <c:manualLayout>
                  <c:x val="3.2309532389269259E-3"/>
                  <c:y val="-9.4929592177404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50-41DF-91E1-3D78B1738422}"/>
                </c:ext>
              </c:extLst>
            </c:dLbl>
            <c:dLbl>
              <c:idx val="3"/>
              <c:layout>
                <c:manualLayout>
                  <c:x val="2.1160168189563948E-2"/>
                  <c:y val="-4.27469738360984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50-41DF-91E1-3D78B1738422}"/>
                </c:ext>
              </c:extLst>
            </c:dLbl>
            <c:dLbl>
              <c:idx val="4"/>
              <c:layout>
                <c:manualLayout>
                  <c:x val="2.8430176045177533E-2"/>
                  <c:y val="2.74869028634117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50-41DF-91E1-3D78B1738422}"/>
                </c:ext>
              </c:extLst>
            </c:dLbl>
            <c:dLbl>
              <c:idx val="5"/>
              <c:layout>
                <c:manualLayout>
                  <c:x val="6.6130528313407558E-2"/>
                  <c:y val="1.693211439289546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50-41DF-91E1-3D78B1738422}"/>
                </c:ext>
              </c:extLst>
            </c:dLbl>
            <c:dLbl>
              <c:idx val="6"/>
              <c:layout>
                <c:manualLayout>
                  <c:x val="0.17620329834622669"/>
                  <c:y val="0.112984992104558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150-41DF-91E1-3D78B1738422}"/>
                </c:ext>
              </c:extLst>
            </c:dLbl>
            <c:dLbl>
              <c:idx val="7"/>
              <c:layout>
                <c:manualLayout>
                  <c:x val="-5.1803203275345204E-2"/>
                  <c:y val="4.12833893864012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150-41DF-91E1-3D78B17384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'res-2023'!$S$13:$S$20</c:f>
              <c:strCache>
                <c:ptCount val="8"/>
                <c:pt idx="0">
                  <c:v>Uso de Ascensores</c:v>
                </c:pt>
                <c:pt idx="1">
                  <c:v>Arriendo Sala de Eventos</c:v>
                </c:pt>
                <c:pt idx="2">
                  <c:v>Aporte Gasto Comun Sector 3</c:v>
                </c:pt>
                <c:pt idx="3">
                  <c:v>Energia electrica Minimarket</c:v>
                </c:pt>
                <c:pt idx="4">
                  <c:v>Arriendo  Minimarket</c:v>
                </c:pt>
                <c:pt idx="5">
                  <c:v>Cargo reembolsables  y otros menores</c:v>
                </c:pt>
                <c:pt idx="6">
                  <c:v>Cargos al Fondo C. de Reserva</c:v>
                </c:pt>
                <c:pt idx="7">
                  <c:v>Fondo de Reserva</c:v>
                </c:pt>
              </c:strCache>
            </c:strRef>
          </c:cat>
          <c:val>
            <c:numRef>
              <c:f>'res-2023'!$T$13:$T$20</c:f>
              <c:numCache>
                <c:formatCode>#,##0</c:formatCode>
                <c:ptCount val="8"/>
                <c:pt idx="0">
                  <c:v>260000</c:v>
                </c:pt>
                <c:pt idx="1">
                  <c:v>975000</c:v>
                </c:pt>
                <c:pt idx="2">
                  <c:v>32567488</c:v>
                </c:pt>
                <c:pt idx="3">
                  <c:v>1276730</c:v>
                </c:pt>
                <c:pt idx="4">
                  <c:v>4371696</c:v>
                </c:pt>
                <c:pt idx="5">
                  <c:v>9742719</c:v>
                </c:pt>
                <c:pt idx="6">
                  <c:v>27971000</c:v>
                </c:pt>
                <c:pt idx="7">
                  <c:v>22029703.133333333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150-41DF-91E1-3D78B1738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GASTO TOTAL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22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AF8-43EF-89C9-287A2BBF7726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AF8-43EF-89C9-287A2BBF7726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AF8-43EF-89C9-287A2BBF772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AF8-43EF-89C9-287A2BBF7726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AF8-43EF-89C9-287A2BBF7726}"/>
              </c:ext>
            </c:extLst>
          </c:dPt>
          <c:dPt>
            <c:idx val="5"/>
            <c:bubble3D val="0"/>
            <c:spPr>
              <a:pattFill prst="lgCheck">
                <a:fgClr>
                  <a:schemeClr val="tx1"/>
                </a:fgClr>
                <a:bgClr>
                  <a:schemeClr val="bg1"/>
                </a:bgClr>
              </a:patt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AF8-43EF-89C9-287A2BBF772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AF8-43EF-89C9-287A2BBF772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AF8-43EF-89C9-287A2BBF772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AF8-43EF-89C9-287A2BBF772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AF8-43EF-89C9-287A2BBF7726}"/>
              </c:ext>
            </c:extLst>
          </c:dPt>
          <c:dLbls>
            <c:dLbl>
              <c:idx val="0"/>
              <c:layout>
                <c:manualLayout>
                  <c:x val="0.13028377595976257"/>
                  <c:y val="0.1280576662611051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F8-43EF-89C9-287A2BBF7726}"/>
                </c:ext>
              </c:extLst>
            </c:dLbl>
            <c:dLbl>
              <c:idx val="1"/>
              <c:layout>
                <c:manualLayout>
                  <c:x val="-1.2067756478300169E-2"/>
                  <c:y val="7.809600330570923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F8-43EF-89C9-287A2BBF7726}"/>
                </c:ext>
              </c:extLst>
            </c:dLbl>
            <c:dLbl>
              <c:idx val="2"/>
              <c:layout>
                <c:manualLayout>
                  <c:x val="7.2962858937950228E-3"/>
                  <c:y val="0.11939257592800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F8-43EF-89C9-287A2BBF7726}"/>
                </c:ext>
              </c:extLst>
            </c:dLbl>
            <c:dLbl>
              <c:idx val="3"/>
              <c:layout>
                <c:manualLayout>
                  <c:x val="-3.6195004433888046E-2"/>
                  <c:y val="6.14418860907692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95419208688853"/>
                      <c:h val="0.128192419825072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AF8-43EF-89C9-287A2BBF7726}"/>
                </c:ext>
              </c:extLst>
            </c:dLbl>
            <c:dLbl>
              <c:idx val="4"/>
              <c:layout>
                <c:manualLayout>
                  <c:x val="-6.4013644091671401E-2"/>
                  <c:y val="-2.35997796193843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10249142755518"/>
                      <c:h val="0.113615160349854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AF8-43EF-89C9-287A2BBF7726}"/>
                </c:ext>
              </c:extLst>
            </c:dLbl>
            <c:dLbl>
              <c:idx val="5"/>
              <c:layout>
                <c:manualLayout>
                  <c:x val="-8.9051823408848374E-2"/>
                  <c:y val="-1.06074240719910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F8-43EF-89C9-287A2BBF7726}"/>
                </c:ext>
              </c:extLst>
            </c:dLbl>
            <c:dLbl>
              <c:idx val="8"/>
              <c:layout>
                <c:manualLayout>
                  <c:x val="0.12696587680331992"/>
                  <c:y val="-4.29115493216409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AF8-43EF-89C9-287A2BBF7726}"/>
                </c:ext>
              </c:extLst>
            </c:dLbl>
            <c:dLbl>
              <c:idx val="9"/>
              <c:layout>
                <c:manualLayout>
                  <c:x val="0.24354521233428852"/>
                  <c:y val="5.55127292761874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AF8-43EF-89C9-287A2BBF77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'RESUM-2024'!$S$29:$S$38</c:f>
              <c:strCache>
                <c:ptCount val="10"/>
                <c:pt idx="0">
                  <c:v>GASTOS DE USO Y CONSUMO</c:v>
                </c:pt>
                <c:pt idx="1">
                  <c:v>GASTOS  DE  ADMINISTRACION</c:v>
                </c:pt>
                <c:pt idx="2">
                  <c:v>REMUNERACIONES</c:v>
                </c:pt>
                <c:pt idx="3">
                  <c:v>GASTOS DE REPARACION</c:v>
                </c:pt>
                <c:pt idx="4">
                  <c:v>SERVICIOS DE MANTENCION</c:v>
                </c:pt>
                <c:pt idx="5">
                  <c:v>MANT. Y CERTIFICACION ASCENSORES</c:v>
                </c:pt>
                <c:pt idx="6">
                  <c:v>EQUIPOS ELECTROGENOS</c:v>
                </c:pt>
                <c:pt idx="7">
                  <c:v>SIST. ILUMINACION-VIGILANCIA Y OTROS</c:v>
                </c:pt>
                <c:pt idx="8">
                  <c:v>MODERNIZACION TABLEROS ELECTRICOS</c:v>
                </c:pt>
                <c:pt idx="9">
                  <c:v>GASTOS DE MANTENCIóN DE EDIFICIOS</c:v>
                </c:pt>
              </c:strCache>
            </c:strRef>
          </c:cat>
          <c:val>
            <c:numRef>
              <c:f>'RESUM-2024'!$T$29:$T$38</c:f>
              <c:numCache>
                <c:formatCode>#,##0</c:formatCode>
                <c:ptCount val="10"/>
                <c:pt idx="0">
                  <c:v>47118674</c:v>
                </c:pt>
                <c:pt idx="1">
                  <c:v>246423286</c:v>
                </c:pt>
                <c:pt idx="2">
                  <c:v>127399413</c:v>
                </c:pt>
                <c:pt idx="3">
                  <c:v>4309378</c:v>
                </c:pt>
                <c:pt idx="4">
                  <c:v>33054694</c:v>
                </c:pt>
                <c:pt idx="5">
                  <c:v>57145679</c:v>
                </c:pt>
                <c:pt idx="6">
                  <c:v>2063900</c:v>
                </c:pt>
                <c:pt idx="7">
                  <c:v>9930548</c:v>
                </c:pt>
                <c:pt idx="8">
                  <c:v>3922219</c:v>
                </c:pt>
                <c:pt idx="9">
                  <c:v>10135043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2AF8-43EF-89C9-287A2BBF77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FINANCIAMIENTO DE TERCEROS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286-4F52-956E-7C9B7346AB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286-4F52-956E-7C9B7346AB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286-4F52-956E-7C9B7346AB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286-4F52-956E-7C9B7346ABD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286-4F52-956E-7C9B7346ABD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286-4F52-956E-7C9B7346ABD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286-4F52-956E-7C9B7346ABD1}"/>
              </c:ext>
            </c:extLst>
          </c:dPt>
          <c:dLbls>
            <c:dLbl>
              <c:idx val="0"/>
              <c:layout>
                <c:manualLayout>
                  <c:x val="-0.13556226160637705"/>
                  <c:y val="-8.38800762149629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86-4F52-956E-7C9B7346ABD1}"/>
                </c:ext>
              </c:extLst>
            </c:dLbl>
            <c:dLbl>
              <c:idx val="1"/>
              <c:layout>
                <c:manualLayout>
                  <c:x val="-2.5620003237599935E-2"/>
                  <c:y val="-8.491861986639424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86-4F52-956E-7C9B7346ABD1}"/>
                </c:ext>
              </c:extLst>
            </c:dLbl>
            <c:dLbl>
              <c:idx val="2"/>
              <c:layout>
                <c:manualLayout>
                  <c:x val="-2.1236207601435433E-2"/>
                  <c:y val="0.164185395192947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86-4F52-956E-7C9B7346ABD1}"/>
                </c:ext>
              </c:extLst>
            </c:dLbl>
            <c:dLbl>
              <c:idx val="3"/>
              <c:layout>
                <c:manualLayout>
                  <c:x val="2.9158781071950614E-2"/>
                  <c:y val="5.62585799224074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86-4F52-956E-7C9B7346ABD1}"/>
                </c:ext>
              </c:extLst>
            </c:dLbl>
            <c:dLbl>
              <c:idx val="4"/>
              <c:layout>
                <c:manualLayout>
                  <c:x val="2.7341905849383459E-2"/>
                  <c:y val="6.52147563187253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86-4F52-956E-7C9B7346ABD1}"/>
                </c:ext>
              </c:extLst>
            </c:dLbl>
            <c:dLbl>
              <c:idx val="5"/>
              <c:layout>
                <c:manualLayout>
                  <c:x val="2.711775332192448E-4"/>
                  <c:y val="-3.33702164780422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286-4F52-956E-7C9B7346ABD1}"/>
                </c:ext>
              </c:extLst>
            </c:dLbl>
            <c:dLbl>
              <c:idx val="6"/>
              <c:layout>
                <c:manualLayout>
                  <c:x val="-9.5303584174689066E-2"/>
                  <c:y val="2.30550262849796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286-4F52-956E-7C9B7346ABD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'RESUM-2024'!$S$13:$S$19</c:f>
              <c:strCache>
                <c:ptCount val="7"/>
                <c:pt idx="0">
                  <c:v>Uso de Ascensores</c:v>
                </c:pt>
                <c:pt idx="1">
                  <c:v>Arriendo Sala de Eventos</c:v>
                </c:pt>
                <c:pt idx="2">
                  <c:v>Aporte Gasto Comun Sector 3</c:v>
                </c:pt>
                <c:pt idx="3">
                  <c:v>Energia electrica Minimarket</c:v>
                </c:pt>
                <c:pt idx="4">
                  <c:v>Arriendo  Minimarket</c:v>
                </c:pt>
                <c:pt idx="5">
                  <c:v>Cargo reembolsables  y otros menores</c:v>
                </c:pt>
                <c:pt idx="6">
                  <c:v>Cargos al Fondo C. de Reserva</c:v>
                </c:pt>
              </c:strCache>
            </c:strRef>
          </c:cat>
          <c:val>
            <c:numRef>
              <c:f>'RESUM-2024'!$T$13:$T$19</c:f>
              <c:numCache>
                <c:formatCode>#,##0</c:formatCode>
                <c:ptCount val="7"/>
                <c:pt idx="0">
                  <c:v>400000</c:v>
                </c:pt>
                <c:pt idx="1">
                  <c:v>795000</c:v>
                </c:pt>
                <c:pt idx="2">
                  <c:v>38163190</c:v>
                </c:pt>
                <c:pt idx="3">
                  <c:v>2977658</c:v>
                </c:pt>
                <c:pt idx="4">
                  <c:v>6000000</c:v>
                </c:pt>
                <c:pt idx="5">
                  <c:v>10391877</c:v>
                </c:pt>
                <c:pt idx="6">
                  <c:v>8148897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286-4F52-956E-7C9B7346A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FINANCIAMIENTO TOTAL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'RESUM-2024'!$AE$12:$AF$12</c:f>
              <c:strCache>
                <c:ptCount val="1"/>
                <c:pt idx="0">
                  <c:v>TIPO DE RECURSOS MONTO</c:v>
                </c:pt>
              </c:strCache>
            </c:strRef>
          </c:tx>
          <c:explosion val="18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3F-4A48-A402-E56C997B43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3F-4A48-A402-E56C997B4332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3F-4A48-A402-E56C997B43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3F-4A48-A402-E56C997B433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3F-4A48-A402-E56C997B433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3F-4A48-A402-E56C997B433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3F-4A48-A402-E56C997B4332}"/>
              </c:ext>
            </c:extLst>
          </c:dPt>
          <c:dPt>
            <c:idx val="7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3F-4A48-A402-E56C997B4332}"/>
              </c:ext>
            </c:extLst>
          </c:dPt>
          <c:dPt>
            <c:idx val="8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38100">
                <a:solidFill>
                  <a:schemeClr val="accent1"/>
                </a:solidFill>
              </a:ln>
              <a:effectLst/>
              <a:sp3d contourW="38100"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3F-4A48-A402-E56C997B4332}"/>
              </c:ext>
            </c:extLst>
          </c:dPt>
          <c:dLbls>
            <c:dLbl>
              <c:idx val="0"/>
              <c:layout>
                <c:manualLayout>
                  <c:x val="-0.23303982604737869"/>
                  <c:y val="4.19453180597323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3F-4A48-A402-E56C997B4332}"/>
                </c:ext>
              </c:extLst>
            </c:dLbl>
            <c:dLbl>
              <c:idx val="1"/>
              <c:layout>
                <c:manualLayout>
                  <c:x val="-8.4428267842462879E-2"/>
                  <c:y val="-1.786460365923647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3F-4A48-A402-E56C997B4332}"/>
                </c:ext>
              </c:extLst>
            </c:dLbl>
            <c:dLbl>
              <c:idx val="2"/>
              <c:layout>
                <c:manualLayout>
                  <c:x val="-0.13188063115537732"/>
                  <c:y val="-5.91949220633135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3F-4A48-A402-E56C997B4332}"/>
                </c:ext>
              </c:extLst>
            </c:dLbl>
            <c:dLbl>
              <c:idx val="3"/>
              <c:layout>
                <c:manualLayout>
                  <c:x val="-9.3031136396314208E-3"/>
                  <c:y val="-7.5137852666375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3F-4A48-A402-E56C997B4332}"/>
                </c:ext>
              </c:extLst>
            </c:dLbl>
            <c:dLbl>
              <c:idx val="4"/>
              <c:layout>
                <c:manualLayout>
                  <c:x val="0.11618895673314721"/>
                  <c:y val="-0.1130180666192236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3F-4A48-A402-E56C997B4332}"/>
                </c:ext>
              </c:extLst>
            </c:dLbl>
            <c:dLbl>
              <c:idx val="5"/>
              <c:layout>
                <c:manualLayout>
                  <c:x val="9.8213577031163179E-2"/>
                  <c:y val="-1.969812446913526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63F-4A48-A402-E56C997B4332}"/>
                </c:ext>
              </c:extLst>
            </c:dLbl>
            <c:dLbl>
              <c:idx val="6"/>
              <c:layout>
                <c:manualLayout>
                  <c:x val="8.7782290753330619E-2"/>
                  <c:y val="8.2888822570648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63F-4A48-A402-E56C997B4332}"/>
                </c:ext>
              </c:extLst>
            </c:dLbl>
            <c:dLbl>
              <c:idx val="7"/>
              <c:layout>
                <c:manualLayout>
                  <c:x val="1.8097502216944023E-2"/>
                  <c:y val="0.132543330042928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63F-4A48-A402-E56C997B4332}"/>
                </c:ext>
              </c:extLst>
            </c:dLbl>
            <c:dLbl>
              <c:idx val="8"/>
              <c:layout>
                <c:manualLayout>
                  <c:x val="-8.9700127238265592E-2"/>
                  <c:y val="6.08092100732305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63F-4A48-A402-E56C997B43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'RESUM-2024'!$AE$13:$AE$21</c:f>
              <c:strCache>
                <c:ptCount val="9"/>
                <c:pt idx="0">
                  <c:v>Uso de Ascensores</c:v>
                </c:pt>
                <c:pt idx="1">
                  <c:v>Arriendo Sala de Eventos</c:v>
                </c:pt>
                <c:pt idx="2">
                  <c:v>Aporte Gasto Comun Sector 3</c:v>
                </c:pt>
                <c:pt idx="3">
                  <c:v>Energia electrica Minimarket</c:v>
                </c:pt>
                <c:pt idx="4">
                  <c:v>Arriendo  Minimarket</c:v>
                </c:pt>
                <c:pt idx="5">
                  <c:v>Cargo reembolsables  y otros menores</c:v>
                </c:pt>
                <c:pt idx="6">
                  <c:v>Cargos al Fondo C. de Reserva</c:v>
                </c:pt>
                <c:pt idx="7">
                  <c:v>Cobros Fondo de Reserva</c:v>
                </c:pt>
                <c:pt idx="8">
                  <c:v>COPROPIETARIOS</c:v>
                </c:pt>
              </c:strCache>
            </c:strRef>
          </c:cat>
          <c:val>
            <c:numRef>
              <c:f>'RESUM-2024'!$AF$13:$AF$21</c:f>
              <c:numCache>
                <c:formatCode>#,##0</c:formatCode>
                <c:ptCount val="9"/>
                <c:pt idx="0">
                  <c:v>400000</c:v>
                </c:pt>
                <c:pt idx="1">
                  <c:v>795000</c:v>
                </c:pt>
                <c:pt idx="2">
                  <c:v>38163190</c:v>
                </c:pt>
                <c:pt idx="3">
                  <c:v>2977658</c:v>
                </c:pt>
                <c:pt idx="4">
                  <c:v>6000000</c:v>
                </c:pt>
                <c:pt idx="5">
                  <c:v>10391877</c:v>
                </c:pt>
                <c:pt idx="6">
                  <c:v>8148897</c:v>
                </c:pt>
                <c:pt idx="7">
                  <c:v>23731310.600000001</c:v>
                </c:pt>
                <c:pt idx="8">
                  <c:v>498357522.60000002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63F-4A48-A402-E56C997B43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FINANCIAMIENTO DE TERCEROS AL GASTO TOTAL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F8C-488A-9882-9EBEFB4982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F8C-488A-9882-9EBEFB4982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F8C-488A-9882-9EBEFB4982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F8C-488A-9882-9EBEFB4982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F8C-488A-9882-9EBEFB49820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F8C-488A-9882-9EBEFB49820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F8C-488A-9882-9EBEFB498204}"/>
              </c:ext>
            </c:extLst>
          </c:dPt>
          <c:dLbls>
            <c:dLbl>
              <c:idx val="2"/>
              <c:layout>
                <c:manualLayout>
                  <c:x val="-2.8135307331958383E-2"/>
                  <c:y val="0.15627304240031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8C-488A-9882-9EBEFB498204}"/>
                </c:ext>
              </c:extLst>
            </c:dLbl>
            <c:dLbl>
              <c:idx val="3"/>
              <c:layout>
                <c:manualLayout>
                  <c:x val="-5.6212192073848609E-2"/>
                  <c:y val="2.41886090769266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F8C-488A-9882-9EBEFB498204}"/>
                </c:ext>
              </c:extLst>
            </c:dLbl>
            <c:dLbl>
              <c:idx val="4"/>
              <c:layout>
                <c:manualLayout>
                  <c:x val="7.1419699606682582E-3"/>
                  <c:y val="5.93838525286378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F8C-488A-9882-9EBEFB498204}"/>
                </c:ext>
              </c:extLst>
            </c:dLbl>
            <c:dLbl>
              <c:idx val="5"/>
              <c:layout>
                <c:manualLayout>
                  <c:x val="2.7182145075098328E-2"/>
                  <c:y val="-7.99042721700604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F8C-488A-9882-9EBEFB498204}"/>
                </c:ext>
              </c:extLst>
            </c:dLbl>
            <c:dLbl>
              <c:idx val="6"/>
              <c:layout>
                <c:manualLayout>
                  <c:x val="-0.12833940304686842"/>
                  <c:y val="3.07313881683157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F8C-488A-9882-9EBEFB4982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'RESUM-2025'!$S$13:$S$19</c:f>
              <c:strCache>
                <c:ptCount val="7"/>
                <c:pt idx="0">
                  <c:v>Uso de Ascensores</c:v>
                </c:pt>
                <c:pt idx="1">
                  <c:v>Arriendo Sala de Eventos</c:v>
                </c:pt>
                <c:pt idx="2">
                  <c:v>Aporte Gasto Comun Sector 3</c:v>
                </c:pt>
                <c:pt idx="3">
                  <c:v>Energia electrica Minimarket</c:v>
                </c:pt>
                <c:pt idx="4">
                  <c:v>Arriendo  Minimarket</c:v>
                </c:pt>
                <c:pt idx="5">
                  <c:v>Cargo reembolsables  y otros menores</c:v>
                </c:pt>
                <c:pt idx="6">
                  <c:v>Cargos al Fondo C. de Reserva</c:v>
                </c:pt>
              </c:strCache>
            </c:strRef>
          </c:cat>
          <c:val>
            <c:numRef>
              <c:f>'RESUM-2025'!$T$13:$T$19</c:f>
              <c:numCache>
                <c:formatCode>#,##0</c:formatCode>
                <c:ptCount val="7"/>
                <c:pt idx="0">
                  <c:v>240000</c:v>
                </c:pt>
                <c:pt idx="1">
                  <c:v>857500</c:v>
                </c:pt>
                <c:pt idx="2">
                  <c:v>34323409</c:v>
                </c:pt>
                <c:pt idx="3">
                  <c:v>2579100</c:v>
                </c:pt>
                <c:pt idx="4">
                  <c:v>4612500</c:v>
                </c:pt>
                <c:pt idx="5">
                  <c:v>10587259</c:v>
                </c:pt>
                <c:pt idx="6">
                  <c:v>6277696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F8C-488A-9882-9EBEFB498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CATEGORIAS DE GASTOS -AÑO-2025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6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830337825634182E-2"/>
          <c:y val="0.17361424957370508"/>
          <c:w val="0.8320523550954374"/>
          <c:h val="0.73044984649321021"/>
        </c:manualLayout>
      </c:layout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D74-4184-9B3B-A11384E3E677}"/>
              </c:ext>
            </c:extLst>
          </c:dPt>
          <c:dPt>
            <c:idx val="1"/>
            <c:bubble3D val="0"/>
            <c:explosion val="19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D74-4184-9B3B-A11384E3E677}"/>
              </c:ext>
            </c:extLst>
          </c:dPt>
          <c:dPt>
            <c:idx val="2"/>
            <c:bubble3D val="0"/>
            <c:explosion val="4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D74-4184-9B3B-A11384E3E6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D74-4184-9B3B-A11384E3E6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D74-4184-9B3B-A11384E3E67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D74-4184-9B3B-A11384E3E6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D74-4184-9B3B-A11384E3E6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D74-4184-9B3B-A11384E3E6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D74-4184-9B3B-A11384E3E67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5D74-4184-9B3B-A11384E3E677}"/>
              </c:ext>
            </c:extLst>
          </c:dPt>
          <c:dLbls>
            <c:dLbl>
              <c:idx val="0"/>
              <c:layout>
                <c:manualLayout>
                  <c:x val="0.16329880624707696"/>
                  <c:y val="2.56824234607352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74-4184-9B3B-A11384E3E677}"/>
                </c:ext>
              </c:extLst>
            </c:dLbl>
            <c:dLbl>
              <c:idx val="1"/>
              <c:layout>
                <c:manualLayout>
                  <c:x val="-2.4029471973257482E-2"/>
                  <c:y val="6.17806738831860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74-4184-9B3B-A11384E3E677}"/>
                </c:ext>
              </c:extLst>
            </c:dLbl>
            <c:dLbl>
              <c:idx val="2"/>
              <c:layout>
                <c:manualLayout>
                  <c:x val="3.0749756572541379E-2"/>
                  <c:y val="0.1876177805020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74-4184-9B3B-A11384E3E677}"/>
                </c:ext>
              </c:extLst>
            </c:dLbl>
            <c:dLbl>
              <c:idx val="3"/>
              <c:layout>
                <c:manualLayout>
                  <c:x val="-5.3328456876032791E-2"/>
                  <c:y val="0.125774556521712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59952503648866"/>
                      <c:h val="0.101338572078245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D74-4184-9B3B-A11384E3E677}"/>
                </c:ext>
              </c:extLst>
            </c:dLbl>
            <c:dLbl>
              <c:idx val="4"/>
              <c:layout>
                <c:manualLayout>
                  <c:x val="-4.7229533465448226E-2"/>
                  <c:y val="5.0347885008205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74-4184-9B3B-A11384E3E677}"/>
                </c:ext>
              </c:extLst>
            </c:dLbl>
            <c:dLbl>
              <c:idx val="5"/>
              <c:layout>
                <c:manualLayout>
                  <c:x val="-7.4351046698119663E-2"/>
                  <c:y val="-3.19492207284557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844546437440435"/>
                      <c:h val="0.14849469103674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D74-4184-9B3B-A11384E3E677}"/>
                </c:ext>
              </c:extLst>
            </c:dLbl>
            <c:dLbl>
              <c:idx val="6"/>
              <c:layout>
                <c:manualLayout>
                  <c:x val="-8.3661954407852457E-2"/>
                  <c:y val="-0.115699808205051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D74-4184-9B3B-A11384E3E677}"/>
                </c:ext>
              </c:extLst>
            </c:dLbl>
            <c:dLbl>
              <c:idx val="7"/>
              <c:layout>
                <c:manualLayout>
                  <c:x val="-1.9059281811488495E-2"/>
                  <c:y val="-0.1296125468270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96333151206694"/>
                      <c:h val="6.02912591087390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5D74-4184-9B3B-A11384E3E677}"/>
                </c:ext>
              </c:extLst>
            </c:dLbl>
            <c:dLbl>
              <c:idx val="8"/>
              <c:layout>
                <c:manualLayout>
                  <c:x val="0.12430534744933656"/>
                  <c:y val="-4.56821040559840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85520850421104"/>
                      <c:h val="0.113411311186923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5D74-4184-9B3B-A11384E3E677}"/>
                </c:ext>
              </c:extLst>
            </c:dLbl>
            <c:dLbl>
              <c:idx val="9"/>
              <c:layout>
                <c:manualLayout>
                  <c:x val="0.27650915966815914"/>
                  <c:y val="-2.350457737428000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D74-4184-9B3B-A11384E3E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'RESUM-2025'!$S$25:$S$34</c:f>
              <c:strCache>
                <c:ptCount val="10"/>
                <c:pt idx="0">
                  <c:v>GASTOS DE USO Y CONSUMO</c:v>
                </c:pt>
                <c:pt idx="1">
                  <c:v>GASTOS  DE  ADMINISTRACION</c:v>
                </c:pt>
                <c:pt idx="2">
                  <c:v>REMUNERACIONES</c:v>
                </c:pt>
                <c:pt idx="3">
                  <c:v>GASTOS EN SALA DE BOMBAS</c:v>
                </c:pt>
                <c:pt idx="4">
                  <c:v>GASTOS EN EQUIPO ELECTROGENO</c:v>
                </c:pt>
                <c:pt idx="5">
                  <c:v>GASTOS EN TABLEROS ELECTRICOS</c:v>
                </c:pt>
                <c:pt idx="6">
                  <c:v>GASTOS EN ASCENSORES</c:v>
                </c:pt>
                <c:pt idx="7">
                  <c:v>GASTOS EN OTROS EQUIPOS</c:v>
                </c:pt>
                <c:pt idx="8">
                  <c:v>GASTOS MANTENCION EDIFICIOS</c:v>
                </c:pt>
                <c:pt idx="9">
                  <c:v>SERVICIOS MANTENCION INSTALACIONES</c:v>
                </c:pt>
              </c:strCache>
            </c:strRef>
          </c:cat>
          <c:val>
            <c:numRef>
              <c:f>'RESUM-2025'!$T$25:$T$34</c:f>
              <c:numCache>
                <c:formatCode>#,##0</c:formatCode>
                <c:ptCount val="10"/>
                <c:pt idx="0">
                  <c:v>51683695</c:v>
                </c:pt>
                <c:pt idx="1">
                  <c:v>219327126</c:v>
                </c:pt>
                <c:pt idx="2">
                  <c:v>114744349</c:v>
                </c:pt>
                <c:pt idx="3">
                  <c:v>748630</c:v>
                </c:pt>
                <c:pt idx="4">
                  <c:v>7387742</c:v>
                </c:pt>
                <c:pt idx="5">
                  <c:v>9239192</c:v>
                </c:pt>
                <c:pt idx="6">
                  <c:v>21075345</c:v>
                </c:pt>
                <c:pt idx="7">
                  <c:v>992992</c:v>
                </c:pt>
                <c:pt idx="8">
                  <c:v>12770692</c:v>
                </c:pt>
                <c:pt idx="9">
                  <c:v>30012663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D74-4184-9B3B-A11384E3E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  <a:scene3d>
      <a:camera prst="orthographicFront"/>
      <a:lightRig rig="threePt" dir="t"/>
    </a:scene3d>
    <a:sp3d>
      <a:bevelT h="12700"/>
    </a:sp3d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FINANCIAMIENTO  GASTO TOTAL</a:t>
            </a:r>
          </a:p>
        </c:rich>
      </c:tx>
      <c:layout>
        <c:manualLayout>
          <c:xMode val="edge"/>
          <c:yMode val="edge"/>
          <c:x val="1.1176567789933961E-3"/>
          <c:y val="1.934703502879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'RESUM-2025'!$AI$12</c:f>
              <c:strCache>
                <c:ptCount val="1"/>
                <c:pt idx="0">
                  <c:v>MONTO</c:v>
                </c:pt>
              </c:strCache>
            </c:strRef>
          </c:tx>
          <c:explosion val="27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25-40B4-BD13-E6906476AD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25-40B4-BD13-E6906476AD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25-40B4-BD13-E6906476AD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625-40B4-BD13-E6906476AD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625-40B4-BD13-E6906476ADB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625-40B4-BD13-E6906476ADB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625-40B4-BD13-E6906476ADB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625-40B4-BD13-E6906476ADB4}"/>
              </c:ext>
            </c:extLst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69850">
                <a:solidFill>
                  <a:schemeClr val="tx1"/>
                </a:solidFill>
              </a:ln>
              <a:effectLst/>
              <a:sp3d contourW="698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625-40B4-BD13-E6906476ADB4}"/>
              </c:ext>
            </c:extLst>
          </c:dPt>
          <c:dLbls>
            <c:dLbl>
              <c:idx val="0"/>
              <c:layout>
                <c:manualLayout>
                  <c:x val="-0.18138844576009566"/>
                  <c:y val="-7.885894724783567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25-40B4-BD13-E6906476ADB4}"/>
                </c:ext>
              </c:extLst>
            </c:dLbl>
            <c:dLbl>
              <c:idx val="3"/>
              <c:layout>
                <c:manualLayout>
                  <c:x val="-4.3505305168203022E-2"/>
                  <c:y val="-5.881694026176070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25-40B4-BD13-E6906476ADB4}"/>
                </c:ext>
              </c:extLst>
            </c:dLbl>
            <c:dLbl>
              <c:idx val="4"/>
              <c:layout>
                <c:manualLayout>
                  <c:x val="2.8456702269467012E-2"/>
                  <c:y val="-2.198853699838974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25-40B4-BD13-E6906476ADB4}"/>
                </c:ext>
              </c:extLst>
            </c:dLbl>
            <c:dLbl>
              <c:idx val="5"/>
              <c:layout>
                <c:manualLayout>
                  <c:x val="0.14563120315029321"/>
                  <c:y val="-0.1049735828069757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25-40B4-BD13-E6906476ADB4}"/>
                </c:ext>
              </c:extLst>
            </c:dLbl>
            <c:dLbl>
              <c:idx val="6"/>
              <c:layout>
                <c:manualLayout>
                  <c:x val="0.11350983620581064"/>
                  <c:y val="1.99618639017995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25-40B4-BD13-E6906476ADB4}"/>
                </c:ext>
              </c:extLst>
            </c:dLbl>
            <c:dLbl>
              <c:idx val="7"/>
              <c:layout>
                <c:manualLayout>
                  <c:x val="0.11869203421027409"/>
                  <c:y val="9.91529314815892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625-40B4-BD13-E6906476ADB4}"/>
                </c:ext>
              </c:extLst>
            </c:dLbl>
            <c:dLbl>
              <c:idx val="8"/>
              <c:layout>
                <c:manualLayout>
                  <c:x val="-0.17280420935273846"/>
                  <c:y val="-5.38074200948044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625-40B4-BD13-E6906476AD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'RESUM-2025'!$AH$13:$AH$21</c:f>
              <c:strCache>
                <c:ptCount val="9"/>
                <c:pt idx="0">
                  <c:v>Uso de Ascensores</c:v>
                </c:pt>
                <c:pt idx="1">
                  <c:v>Arriendo Sala de Eventos</c:v>
                </c:pt>
                <c:pt idx="2">
                  <c:v>Aporte Gasto Comun Sector 3</c:v>
                </c:pt>
                <c:pt idx="3">
                  <c:v>Energia electrica Minimarket</c:v>
                </c:pt>
                <c:pt idx="4">
                  <c:v>Arriendo  Minimarket</c:v>
                </c:pt>
                <c:pt idx="5">
                  <c:v>Cargo reembolsables  y otros menores</c:v>
                </c:pt>
                <c:pt idx="6">
                  <c:v>Cargos al Fondo C. de Reserva</c:v>
                </c:pt>
                <c:pt idx="7">
                  <c:v>Fondo de Reserva</c:v>
                </c:pt>
                <c:pt idx="8">
                  <c:v>NETO COPROPIETARIOS</c:v>
                </c:pt>
              </c:strCache>
            </c:strRef>
          </c:cat>
          <c:val>
            <c:numRef>
              <c:f>'RESUM-2025'!$AI$13:$AI$21</c:f>
              <c:numCache>
                <c:formatCode>#,##0</c:formatCode>
                <c:ptCount val="9"/>
                <c:pt idx="0">
                  <c:v>240000</c:v>
                </c:pt>
                <c:pt idx="1">
                  <c:v>857500</c:v>
                </c:pt>
                <c:pt idx="2">
                  <c:v>34323409</c:v>
                </c:pt>
                <c:pt idx="3">
                  <c:v>2579100</c:v>
                </c:pt>
                <c:pt idx="4">
                  <c:v>4612500</c:v>
                </c:pt>
                <c:pt idx="5">
                  <c:v>10587259</c:v>
                </c:pt>
                <c:pt idx="6">
                  <c:v>6277696</c:v>
                </c:pt>
                <c:pt idx="7">
                  <c:v>20425248.099999998</c:v>
                </c:pt>
                <c:pt idx="8">
                  <c:v>408504962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625-40B4-BD13-E6906476A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54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TOTAL GASTO COMUN NETO- 2019-2022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'RESUM-4A'!$G$36</c:f>
              <c:strCache>
                <c:ptCount val="1"/>
                <c:pt idx="0">
                  <c:v>2.019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'RESUM-4A'!$F$37:$F$48</c:f>
              <c:strCache>
                <c:ptCount val="12"/>
                <c:pt idx="0">
                  <c:v>E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</c:strCache>
            </c:strRef>
          </c:cat>
          <c:val>
            <c:numRef>
              <c:f>'RESUM-4A'!$G$37:$G$48</c:f>
              <c:numCache>
                <c:formatCode>#,##0</c:formatCode>
                <c:ptCount val="12"/>
                <c:pt idx="0">
                  <c:v>19345639</c:v>
                </c:pt>
                <c:pt idx="1">
                  <c:v>24288948</c:v>
                </c:pt>
                <c:pt idx="2">
                  <c:v>26474537</c:v>
                </c:pt>
                <c:pt idx="3">
                  <c:v>26434798</c:v>
                </c:pt>
                <c:pt idx="4">
                  <c:v>29200224</c:v>
                </c:pt>
                <c:pt idx="5">
                  <c:v>26721745</c:v>
                </c:pt>
                <c:pt idx="6">
                  <c:v>27887460</c:v>
                </c:pt>
                <c:pt idx="7">
                  <c:v>26342761</c:v>
                </c:pt>
                <c:pt idx="8">
                  <c:v>28545295</c:v>
                </c:pt>
                <c:pt idx="9">
                  <c:v>27392830</c:v>
                </c:pt>
                <c:pt idx="10">
                  <c:v>25276640</c:v>
                </c:pt>
                <c:pt idx="11">
                  <c:v>25964297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9F-43E8-AD6D-A487FDE391A8}"/>
            </c:ext>
          </c:extLst>
        </c:ser>
        <c:ser>
          <c:idx val="1"/>
          <c:order val="1"/>
          <c:tx>
            <c:strRef>
              <c:f>'RESUM-4A'!$H$36</c:f>
              <c:strCache>
                <c:ptCount val="1"/>
                <c:pt idx="0">
                  <c:v>2.020</c:v>
                </c:pt>
              </c:strCache>
            </c:strRef>
          </c:tx>
          <c:spPr>
            <a:ln w="508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'RESUM-4A'!$F$37:$F$48</c:f>
              <c:strCache>
                <c:ptCount val="12"/>
                <c:pt idx="0">
                  <c:v>E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</c:strCache>
            </c:strRef>
          </c:cat>
          <c:val>
            <c:numRef>
              <c:f>'RESUM-4A'!$H$37:$H$48</c:f>
              <c:numCache>
                <c:formatCode>#,##0</c:formatCode>
                <c:ptCount val="12"/>
                <c:pt idx="0">
                  <c:v>27518778</c:v>
                </c:pt>
                <c:pt idx="1">
                  <c:v>27440096</c:v>
                </c:pt>
                <c:pt idx="2">
                  <c:v>26036794</c:v>
                </c:pt>
                <c:pt idx="3">
                  <c:v>25965392</c:v>
                </c:pt>
                <c:pt idx="4">
                  <c:v>24125556</c:v>
                </c:pt>
                <c:pt idx="5">
                  <c:v>23177225</c:v>
                </c:pt>
                <c:pt idx="6">
                  <c:v>23111464</c:v>
                </c:pt>
                <c:pt idx="7">
                  <c:v>24010913</c:v>
                </c:pt>
                <c:pt idx="8">
                  <c:v>25595475</c:v>
                </c:pt>
                <c:pt idx="9">
                  <c:v>23731982</c:v>
                </c:pt>
                <c:pt idx="10">
                  <c:v>26966967</c:v>
                </c:pt>
                <c:pt idx="11">
                  <c:v>26815297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9F-43E8-AD6D-A487FDE391A8}"/>
            </c:ext>
          </c:extLst>
        </c:ser>
        <c:ser>
          <c:idx val="3"/>
          <c:order val="2"/>
          <c:tx>
            <c:strRef>
              <c:f>'RESUM-4A'!$I$36</c:f>
              <c:strCache>
                <c:ptCount val="1"/>
                <c:pt idx="0">
                  <c:v>2.021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'RESUM-4A'!$F$37:$F$48</c:f>
              <c:strCache>
                <c:ptCount val="12"/>
                <c:pt idx="0">
                  <c:v>E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</c:strCache>
            </c:strRef>
          </c:cat>
          <c:val>
            <c:numRef>
              <c:f>'RESUM-4A'!$I$37:$I$48</c:f>
              <c:numCache>
                <c:formatCode>#,##0</c:formatCode>
                <c:ptCount val="12"/>
                <c:pt idx="0">
                  <c:v>26692354</c:v>
                </c:pt>
                <c:pt idx="1">
                  <c:v>26754885</c:v>
                </c:pt>
                <c:pt idx="2">
                  <c:v>26619844</c:v>
                </c:pt>
                <c:pt idx="3">
                  <c:v>26589919</c:v>
                </c:pt>
                <c:pt idx="4">
                  <c:v>26325512</c:v>
                </c:pt>
                <c:pt idx="5">
                  <c:v>26822029</c:v>
                </c:pt>
                <c:pt idx="6">
                  <c:v>27109103</c:v>
                </c:pt>
                <c:pt idx="7">
                  <c:v>27328508</c:v>
                </c:pt>
                <c:pt idx="8">
                  <c:v>28606243</c:v>
                </c:pt>
                <c:pt idx="9">
                  <c:v>28773400</c:v>
                </c:pt>
                <c:pt idx="10">
                  <c:v>28435723</c:v>
                </c:pt>
                <c:pt idx="11">
                  <c:v>28571256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29F-43E8-AD6D-A487FDE391A8}"/>
            </c:ext>
          </c:extLst>
        </c:ser>
        <c:ser>
          <c:idx val="2"/>
          <c:order val="3"/>
          <c:tx>
            <c:strRef>
              <c:f>'RESUM-4A'!$J$36</c:f>
              <c:strCache>
                <c:ptCount val="1"/>
                <c:pt idx="0">
                  <c:v>2.022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'RESUM-4A'!$F$37:$F$48</c:f>
              <c:strCache>
                <c:ptCount val="12"/>
                <c:pt idx="0">
                  <c:v>E</c:v>
                </c:pt>
                <c:pt idx="1">
                  <c:v>F</c:v>
                </c:pt>
                <c:pt idx="2">
                  <c:v>M</c:v>
                </c:pt>
                <c:pt idx="3">
                  <c:v>A</c:v>
                </c:pt>
                <c:pt idx="4">
                  <c:v>M</c:v>
                </c:pt>
                <c:pt idx="5">
                  <c:v>J</c:v>
                </c:pt>
                <c:pt idx="6">
                  <c:v>J</c:v>
                </c:pt>
                <c:pt idx="7">
                  <c:v>A</c:v>
                </c:pt>
                <c:pt idx="8">
                  <c:v>S</c:v>
                </c:pt>
                <c:pt idx="9">
                  <c:v>O</c:v>
                </c:pt>
                <c:pt idx="10">
                  <c:v>N</c:v>
                </c:pt>
                <c:pt idx="11">
                  <c:v>D</c:v>
                </c:pt>
              </c:strCache>
            </c:strRef>
          </c:cat>
          <c:val>
            <c:numRef>
              <c:f>'RESUM-4A'!$J$37:$J$48</c:f>
              <c:numCache>
                <c:formatCode>#,##0</c:formatCode>
                <c:ptCount val="12"/>
                <c:pt idx="0">
                  <c:v>27568156</c:v>
                </c:pt>
                <c:pt idx="1">
                  <c:v>25433115</c:v>
                </c:pt>
                <c:pt idx="2">
                  <c:v>27467697</c:v>
                </c:pt>
                <c:pt idx="3">
                  <c:v>27801499</c:v>
                </c:pt>
                <c:pt idx="4">
                  <c:v>28289513</c:v>
                </c:pt>
                <c:pt idx="5">
                  <c:v>28934672</c:v>
                </c:pt>
                <c:pt idx="6">
                  <c:v>29204471</c:v>
                </c:pt>
                <c:pt idx="7">
                  <c:v>29547405</c:v>
                </c:pt>
                <c:pt idx="8">
                  <c:v>29503159</c:v>
                </c:pt>
                <c:pt idx="9">
                  <c:v>29844984</c:v>
                </c:pt>
                <c:pt idx="10">
                  <c:v>30755477</c:v>
                </c:pt>
                <c:pt idx="11">
                  <c:v>30910286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29F-43E8-AD6D-A487FDE391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0137648"/>
        <c:axId val="1250138064"/>
      </c:lineChart>
      <c:catAx>
        <c:axId val="125013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50138064"/>
        <c:crosses val="autoZero"/>
        <c:auto val="1"/>
        <c:lblAlgn val="ctr"/>
        <c:lblOffset val="100"/>
        <c:noMultiLvlLbl val="0"/>
      </c:catAx>
      <c:valAx>
        <c:axId val="125013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50137648"/>
        <c:crosses val="autoZero"/>
        <c:crossBetween val="between"/>
        <c:majorUnit val="300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222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0.66618</cdr:x>
      <cdr:y>0.12811</cdr:y>
    </cdr:from>
    <cdr:to>
      <cdr:x>0.80612</cdr:x>
      <cdr:y>0.20835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4A2F89C7-E6E0-CE8E-2320-2173F5D57953}"/>
            </a:ext>
          </a:extLst>
        </cdr:cNvPr>
        <cdr:cNvSpPr txBox="1"/>
      </cdr:nvSpPr>
      <cdr:spPr>
        <a:xfrm xmlns:a="http://schemas.openxmlformats.org/drawingml/2006/main">
          <a:off x="4352925" y="510077"/>
          <a:ext cx="914400" cy="319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/>
            <a:t>AÑO-2022</a:t>
          </a:r>
        </a:p>
      </cdr:txBody>
    </cdr:sp>
  </cdr:relSizeAnchor>
  <cdr:relSizeAnchor xmlns:cdr="http://schemas.openxmlformats.org/drawingml/2006/chartDrawing">
    <cdr:from>
      <cdr:x>0.5</cdr:x>
      <cdr:y>0.35911</cdr:y>
    </cdr:from>
    <cdr:to>
      <cdr:x>0.63994</cdr:x>
      <cdr:y>0.43935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15DF1CF0-4B60-00F6-17B6-0D475E5C0F94}"/>
            </a:ext>
          </a:extLst>
        </cdr:cNvPr>
        <cdr:cNvSpPr txBox="1"/>
      </cdr:nvSpPr>
      <cdr:spPr>
        <a:xfrm xmlns:a="http://schemas.openxmlformats.org/drawingml/2006/main">
          <a:off x="3267075" y="1429770"/>
          <a:ext cx="914400" cy="319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/>
            <a:t>AÑO-2020</a:t>
          </a:r>
        </a:p>
        <a:p xmlns:a="http://schemas.openxmlformats.org/drawingml/2006/main">
          <a:endParaRPr lang="es-CL" sz="1100"/>
        </a:p>
      </cdr:txBody>
    </cdr:sp>
  </cdr:relSizeAnchor>
  <cdr:relSizeAnchor xmlns:cdr="http://schemas.openxmlformats.org/drawingml/2006/chartDrawing">
    <cdr:from>
      <cdr:x>0.13934</cdr:x>
      <cdr:y>0.45232</cdr:y>
    </cdr:from>
    <cdr:to>
      <cdr:x>0.27928</cdr:x>
      <cdr:y>0.53256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C1CA2967-8D66-0E5C-5FE8-C2C0DCE18AD6}"/>
            </a:ext>
          </a:extLst>
        </cdr:cNvPr>
        <cdr:cNvSpPr txBox="1"/>
      </cdr:nvSpPr>
      <cdr:spPr>
        <a:xfrm xmlns:a="http://schemas.openxmlformats.org/drawingml/2006/main">
          <a:off x="1224136" y="1990725"/>
          <a:ext cx="1229369" cy="353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 dirty="0"/>
            <a:t>AÑO-2019</a:t>
          </a:r>
        </a:p>
        <a:p xmlns:a="http://schemas.openxmlformats.org/drawingml/2006/main">
          <a:endParaRPr lang="es-CL" sz="1100" dirty="0"/>
        </a:p>
        <a:p xmlns:a="http://schemas.openxmlformats.org/drawingml/2006/main">
          <a:endParaRPr lang="es-CL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0.3629</cdr:x>
      <cdr:y>0.4656</cdr:y>
    </cdr:from>
    <cdr:to>
      <cdr:x>0.6371</cdr:x>
      <cdr:y>0.55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B0B3183-B368-159A-B4D3-7D9BF881CA25}"/>
            </a:ext>
          </a:extLst>
        </cdr:cNvPr>
        <cdr:cNvSpPr txBox="1"/>
      </cdr:nvSpPr>
      <cdr:spPr>
        <a:xfrm xmlns:a="http://schemas.openxmlformats.org/drawingml/2006/main">
          <a:off x="3240360" y="1341091"/>
          <a:ext cx="2448272" cy="243085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</a:gradFill>
        <a:ln xmlns:a="http://schemas.openxmlformats.org/drawingml/2006/main">
          <a:solidFill>
            <a:schemeClr val="tx1">
              <a:lumMod val="15000"/>
              <a:lumOff val="85000"/>
            </a:schemeClr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 kern="1200" dirty="0"/>
            <a:t>GASTOS OPERACION  BASICOS</a:t>
          </a:r>
        </a:p>
      </cdr:txBody>
    </cdr:sp>
  </cdr:relSizeAnchor>
  <cdr:relSizeAnchor xmlns:cdr="http://schemas.openxmlformats.org/drawingml/2006/chartDrawing">
    <cdr:from>
      <cdr:x>0.69355</cdr:x>
      <cdr:y>0.15</cdr:y>
    </cdr:from>
    <cdr:to>
      <cdr:x>0.85484</cdr:x>
      <cdr:y>0.225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099F422B-C5A1-991C-D479-B3971CAF178D}"/>
            </a:ext>
          </a:extLst>
        </cdr:cNvPr>
        <cdr:cNvSpPr txBox="1"/>
      </cdr:nvSpPr>
      <cdr:spPr>
        <a:xfrm xmlns:a="http://schemas.openxmlformats.org/drawingml/2006/main">
          <a:off x="6192688" y="432048"/>
          <a:ext cx="1440160" cy="216024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 kern="1200" dirty="0"/>
            <a:t>GASTOS BRUTOS</a:t>
          </a:r>
        </a:p>
      </cdr:txBody>
    </cdr:sp>
  </cdr:relSizeAnchor>
  <cdr:relSizeAnchor xmlns:cdr="http://schemas.openxmlformats.org/drawingml/2006/chartDrawing">
    <cdr:from>
      <cdr:x>0.6677</cdr:x>
      <cdr:y>0.27724</cdr:y>
    </cdr:from>
    <cdr:to>
      <cdr:x>0.67373</cdr:x>
      <cdr:y>0.81909</cdr:y>
    </cdr:to>
    <cdr:cxnSp macro="">
      <cdr:nvCxnSpPr>
        <cdr:cNvPr id="4" name="Conector recto de flecha 3">
          <a:extLst xmlns:a="http://schemas.openxmlformats.org/drawingml/2006/main">
            <a:ext uri="{FF2B5EF4-FFF2-40B4-BE49-F238E27FC236}">
              <a16:creationId xmlns:a16="http://schemas.microsoft.com/office/drawing/2014/main" id="{3416B340-A9CD-702A-EE35-CBA928353FB0}"/>
            </a:ext>
          </a:extLst>
        </cdr:cNvPr>
        <cdr:cNvCxnSpPr/>
      </cdr:nvCxnSpPr>
      <cdr:spPr>
        <a:xfrm xmlns:a="http://schemas.openxmlformats.org/drawingml/2006/main" flipV="1">
          <a:off x="5487987" y="1142206"/>
          <a:ext cx="49609" cy="2232422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0.80154</cdr:x>
      <cdr:y>0.78062</cdr:y>
    </cdr:from>
    <cdr:to>
      <cdr:x>0.89205</cdr:x>
      <cdr:y>0.83486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B0B3183-B368-159A-B4D3-7D9BF881CA25}"/>
            </a:ext>
          </a:extLst>
        </cdr:cNvPr>
        <cdr:cNvSpPr txBox="1"/>
      </cdr:nvSpPr>
      <cdr:spPr>
        <a:xfrm xmlns:a="http://schemas.openxmlformats.org/drawingml/2006/main">
          <a:off x="8676672" y="3175000"/>
          <a:ext cx="979707" cy="220584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</a:gradFill>
        <a:ln xmlns:a="http://schemas.openxmlformats.org/drawingml/2006/main">
          <a:solidFill>
            <a:schemeClr val="tx1">
              <a:lumMod val="15000"/>
              <a:lumOff val="85000"/>
            </a:schemeClr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 kern="1200"/>
            <a:t>ELECTRICIDAD</a:t>
          </a:r>
        </a:p>
      </cdr:txBody>
    </cdr:sp>
  </cdr:relSizeAnchor>
  <cdr:relSizeAnchor xmlns:cdr="http://schemas.openxmlformats.org/drawingml/2006/chartDrawing">
    <cdr:from>
      <cdr:x>0.56592</cdr:x>
      <cdr:y>0.37954</cdr:y>
    </cdr:from>
    <cdr:to>
      <cdr:x>0.7144</cdr:x>
      <cdr:y>0.43975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099F422B-C5A1-991C-D479-B3971CAF178D}"/>
            </a:ext>
          </a:extLst>
        </cdr:cNvPr>
        <cdr:cNvSpPr txBox="1"/>
      </cdr:nvSpPr>
      <cdr:spPr>
        <a:xfrm xmlns:a="http://schemas.openxmlformats.org/drawingml/2006/main">
          <a:off x="6126029" y="1543682"/>
          <a:ext cx="1607292" cy="244891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CL" sz="1100" kern="1200"/>
            <a:t>SEGURIDAD</a:t>
          </a:r>
        </a:p>
      </cdr:txBody>
    </cdr:sp>
  </cdr:relSizeAnchor>
  <cdr:relSizeAnchor xmlns:cdr="http://schemas.openxmlformats.org/drawingml/2006/chartDrawing">
    <cdr:from>
      <cdr:x>0.39496</cdr:x>
      <cdr:y>0.65949</cdr:y>
    </cdr:from>
    <cdr:to>
      <cdr:x>0.51884</cdr:x>
      <cdr:y>0.71871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808E4E81-3994-225D-69CC-8DA7EE874484}"/>
            </a:ext>
          </a:extLst>
        </cdr:cNvPr>
        <cdr:cNvSpPr txBox="1"/>
      </cdr:nvSpPr>
      <cdr:spPr>
        <a:xfrm xmlns:a="http://schemas.openxmlformats.org/drawingml/2006/main">
          <a:off x="4275464" y="2682328"/>
          <a:ext cx="1341000" cy="240862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</a:gradFill>
        <a:ln xmlns:a="http://schemas.openxmlformats.org/drawingml/2006/main">
          <a:solidFill>
            <a:schemeClr val="tx1">
              <a:lumMod val="15000"/>
              <a:lumOff val="85000"/>
            </a:schemeClr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1100" kern="1200"/>
            <a:t>REMUNERACIONES</a:t>
          </a:r>
        </a:p>
      </cdr:txBody>
    </cdr:sp>
  </cdr:relSizeAnchor>
  <cdr:relSizeAnchor xmlns:cdr="http://schemas.openxmlformats.org/drawingml/2006/chartDrawing">
    <cdr:from>
      <cdr:x>0.80066</cdr:x>
      <cdr:y>0.23322</cdr:y>
    </cdr:from>
    <cdr:to>
      <cdr:x>0.94914</cdr:x>
      <cdr:y>0.29343</cdr:y>
    </cdr:to>
    <cdr:sp macro="" textlink="">
      <cdr:nvSpPr>
        <cdr:cNvPr id="9" name="CuadroTexto 1">
          <a:extLst xmlns:a="http://schemas.openxmlformats.org/drawingml/2006/main">
            <a:ext uri="{FF2B5EF4-FFF2-40B4-BE49-F238E27FC236}">
              <a16:creationId xmlns:a16="http://schemas.microsoft.com/office/drawing/2014/main" id="{8B0A45FD-266A-2EB7-1337-B25CB1177D83}"/>
            </a:ext>
          </a:extLst>
        </cdr:cNvPr>
        <cdr:cNvSpPr txBox="1"/>
      </cdr:nvSpPr>
      <cdr:spPr>
        <a:xfrm xmlns:a="http://schemas.openxmlformats.org/drawingml/2006/main">
          <a:off x="8667092" y="948559"/>
          <a:ext cx="1607292" cy="244891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L" sz="1100" kern="1200"/>
            <a:t>TOTAL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0.37333</cdr:x>
      <cdr:y>0.19411</cdr:y>
    </cdr:from>
    <cdr:to>
      <cdr:x>0.67199</cdr:x>
      <cdr:y>0.24697</cdr:y>
    </cdr:to>
    <cdr:sp macro="" textlink="">
      <cdr:nvSpPr>
        <cdr:cNvPr id="2" name="CuadroTexto 6">
          <a:extLst xmlns:a="http://schemas.openxmlformats.org/drawingml/2006/main">
            <a:ext uri="{FF2B5EF4-FFF2-40B4-BE49-F238E27FC236}">
              <a16:creationId xmlns:a16="http://schemas.microsoft.com/office/drawing/2014/main" id="{6DD8A0E0-8FD4-1E00-AA74-10EAADF1DFF7}"/>
            </a:ext>
          </a:extLst>
        </cdr:cNvPr>
        <cdr:cNvSpPr txBox="1"/>
      </cdr:nvSpPr>
      <cdr:spPr>
        <a:xfrm xmlns:a="http://schemas.openxmlformats.org/drawingml/2006/main">
          <a:off x="2880320" y="971600"/>
          <a:ext cx="2304256" cy="264560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100" dirty="0"/>
            <a:t>TOTAL  GASTO BASE MES X</a:t>
          </a:r>
        </a:p>
      </cdr:txBody>
    </cdr:sp>
  </cdr:relSizeAnchor>
  <cdr:relSizeAnchor xmlns:cdr="http://schemas.openxmlformats.org/drawingml/2006/chartDrawing">
    <cdr:from>
      <cdr:x>0.54133</cdr:x>
      <cdr:y>0.44451</cdr:y>
    </cdr:from>
    <cdr:to>
      <cdr:x>0.69982</cdr:x>
      <cdr:y>0.49737</cdr:y>
    </cdr:to>
    <cdr:sp macro="" textlink="">
      <cdr:nvSpPr>
        <cdr:cNvPr id="3" name="CuadroTexto 3">
          <a:extLst xmlns:a="http://schemas.openxmlformats.org/drawingml/2006/main">
            <a:ext uri="{FF2B5EF4-FFF2-40B4-BE49-F238E27FC236}">
              <a16:creationId xmlns:a16="http://schemas.microsoft.com/office/drawing/2014/main" id="{4314DA97-298A-BD24-2E20-658ABCE935AF}"/>
            </a:ext>
          </a:extLst>
        </cdr:cNvPr>
        <cdr:cNvSpPr txBox="1"/>
      </cdr:nvSpPr>
      <cdr:spPr>
        <a:xfrm xmlns:a="http://schemas.openxmlformats.org/drawingml/2006/main">
          <a:off x="4176464" y="2224949"/>
          <a:ext cx="1222835" cy="264560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100" dirty="0"/>
            <a:t>ADMINISTRACION</a:t>
          </a:r>
        </a:p>
      </cdr:txBody>
    </cdr:sp>
  </cdr:relSizeAnchor>
  <cdr:relSizeAnchor xmlns:cdr="http://schemas.openxmlformats.org/drawingml/2006/chartDrawing">
    <cdr:from>
      <cdr:x>0.65332</cdr:x>
      <cdr:y>0.62191</cdr:y>
    </cdr:from>
    <cdr:to>
      <cdr:x>0.82031</cdr:x>
      <cdr:y>0.67477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63785008-4195-91DD-A25C-65C0A280B812}"/>
            </a:ext>
          </a:extLst>
        </cdr:cNvPr>
        <cdr:cNvSpPr txBox="1"/>
      </cdr:nvSpPr>
      <cdr:spPr>
        <a:xfrm xmlns:a="http://schemas.openxmlformats.org/drawingml/2006/main">
          <a:off x="5040560" y="3112914"/>
          <a:ext cx="1288366" cy="26456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0"/>
                <a:lumOff val="100000"/>
              </a:schemeClr>
            </a:gs>
            <a:gs pos="64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100"/>
            <a:t>REMUNERACIONES</a:t>
          </a:r>
        </a:p>
      </cdr:txBody>
    </cdr:sp>
  </cdr:relSizeAnchor>
  <cdr:relSizeAnchor xmlns:cdr="http://schemas.openxmlformats.org/drawingml/2006/chartDrawing">
    <cdr:from>
      <cdr:x>0.56933</cdr:x>
      <cdr:y>0.75139</cdr:y>
    </cdr:from>
    <cdr:to>
      <cdr:x>0.72421</cdr:x>
      <cdr:y>0.80424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56F99941-BEDA-043A-DA9A-28197E273B92}"/>
            </a:ext>
          </a:extLst>
        </cdr:cNvPr>
        <cdr:cNvSpPr txBox="1"/>
      </cdr:nvSpPr>
      <cdr:spPr>
        <a:xfrm xmlns:a="http://schemas.openxmlformats.org/drawingml/2006/main">
          <a:off x="4392488" y="3760986"/>
          <a:ext cx="1195007" cy="264560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100" dirty="0"/>
            <a:t>USO Y CONSUMO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F715D7-6CB9-4280-A3BA-9AA579A7F1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837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CL"/>
          </a:p>
        </p:txBody>
      </p:sp>
      <p:sp>
        <p:nvSpPr>
          <p:cNvPr id="491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491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1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488DDD-ABBF-4D76-B0B1-FB64A030816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488DDD-ABBF-4D76-B0B1-FB64A0308166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95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028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3" name="Rectangle 1029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6" name="Group 1030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031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" name="Rectangle 1032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7" name="Rectangle 1033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Rectangle 1034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Rectangle 1035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4108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109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CE1E2D4-7035-416F-91B4-A228EB10BA3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25C1A-D0EB-44A9-9DA7-95427FA1A3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9239A-19A4-4CE9-B22F-B2F83D443FC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s-ES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8F644-7580-43E3-9E5B-3C2474812F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3C5E-17E4-4606-BCA6-0D0A005E3C1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A040C-35C5-4D2D-900F-DE9902ED27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C100E-28C8-41A1-883E-EEAB9E4814E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ADD0A-D48F-409E-85FC-A901986FD8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D6AEA-401F-48D9-A381-ED71D0AFED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9329D-B7A9-4568-B134-C8B7C36E22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E1EFC-DB26-4804-8846-613E9CD5726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C05C2-EF7D-4DCA-9F43-D88AA89101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E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8F1E76-7F71-4346-ACA9-CA4B98407A3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D:\A1-RINDE%20CUENTAS%20A%202025\PLANILLA%20MAESTRA-%20GASTO%20COMUN-%20RESUMEN-2024-2025-%20AL%2019-NOVIEMBRE-2025-PEPE.xlsx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file:///H:\RINDE%20CUENTAS%204%20A&#209;OS\01-%20RESUMEN-CUENTAS%20DE%20GASTOS%20COMUNES%20%20A&#209;OS%20-2109-2022-2023.xlsx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file:///D:\A1-RINDE%20CUENTAS%20A%202025\PLANILLA%20MAESTRA-%20GASTO%20COMUN-%20RESUMEN-2024-2025-%20AL%2019-NOVIEMBRE-2025-PEPE.xlsx" TargetMode="External"/><Relationship Id="rId2" Type="http://schemas.openxmlformats.org/officeDocument/2006/relationships/hyperlink" Target="file:///D:\A1-RINDE%20CUENTAS%20A%202025\CARTOLAS%20BANCO-2019-2025\cartola%20banCo%20noviembre%202025-ESCOTIABANK.pdf" TargetMode="Externa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file:///D:\A1-RINDE%20CUENTAS%20A%202025\PLANILLA%20MAESTRA-%20GASTO%20COMUN-%20RESUMEN-2024-2025-%20AL%2019-NOVIEMBRE-2025-PEPE.xlsx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file:///D:\A1-RINDE%20CUENTAS%20A%202025\PLANILLA%20MAESTRA-%20GASTO%20COMUN-%20RESUMEN-2024-2025-%20AL%2019-NOVIEMBRE-2025-PEPE.xls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DE09FEE-3046-043E-B0A5-01680E544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2636912"/>
            <a:ext cx="6357938" cy="9361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GESTION Y CUENTA FINANCIERA </a:t>
            </a:r>
          </a:p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 AÑOS 2023-2025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51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512" y="188640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2024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7825F41-DD60-4BEC-9866-F6F940C28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189354"/>
              </p:ext>
            </p:extLst>
          </p:nvPr>
        </p:nvGraphicFramePr>
        <p:xfrm>
          <a:off x="971600" y="2321669"/>
          <a:ext cx="7017543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2218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1520" y="116632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FINANCIAMIENTO  2024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1989A56-86BC-4788-ADB5-2831165E0E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910888"/>
              </p:ext>
            </p:extLst>
          </p:nvPr>
        </p:nvGraphicFramePr>
        <p:xfrm>
          <a:off x="1331640" y="2368153"/>
          <a:ext cx="7017543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2946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10E278E7-24FB-4770-934E-EA38C09ED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31" y="117373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Bookman Old Style" pitchFamily="18" charset="0"/>
              </a:rPr>
              <a:t>T</a:t>
            </a:r>
            <a:r>
              <a:rPr lang="es-CL" b="1" dirty="0">
                <a:solidFill>
                  <a:schemeClr val="tx1"/>
                </a:solidFill>
                <a:latin typeface="Bookman Old Style" pitchFamily="18" charset="0"/>
              </a:rPr>
              <a:t>OTAL FINANCIAMIENTO-2024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2D234B6-E2D7-4135-89FC-E44CFD3460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728845"/>
              </p:ext>
            </p:extLst>
          </p:nvPr>
        </p:nvGraphicFramePr>
        <p:xfrm>
          <a:off x="1115616" y="2276872"/>
          <a:ext cx="7017543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9665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3528" y="116632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RESUMEN MENSUAL DE GASTOS - AÑO 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B183B07-4C20-0847-844C-4C00C0976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331646"/>
              </p:ext>
            </p:extLst>
          </p:nvPr>
        </p:nvGraphicFramePr>
        <p:xfrm>
          <a:off x="179512" y="2098673"/>
          <a:ext cx="8926768" cy="4919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8603">
                  <a:extLst>
                    <a:ext uri="{9D8B030D-6E8A-4147-A177-3AD203B41FA5}">
                      <a16:colId xmlns:a16="http://schemas.microsoft.com/office/drawing/2014/main" val="3590850192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8224746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2489605909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2271554902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32767066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3272463333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1669883752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536398874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1443968781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4078433017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4092747116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4016390443"/>
                    </a:ext>
                  </a:extLst>
                </a:gridCol>
                <a:gridCol w="612881">
                  <a:extLst>
                    <a:ext uri="{9D8B030D-6E8A-4147-A177-3AD203B41FA5}">
                      <a16:colId xmlns:a16="http://schemas.microsoft.com/office/drawing/2014/main" val="1382283500"/>
                    </a:ext>
                  </a:extLst>
                </a:gridCol>
                <a:gridCol w="534607">
                  <a:extLst>
                    <a:ext uri="{9D8B030D-6E8A-4147-A177-3AD203B41FA5}">
                      <a16:colId xmlns:a16="http://schemas.microsoft.com/office/drawing/2014/main" val="3683522176"/>
                    </a:ext>
                  </a:extLst>
                </a:gridCol>
              </a:tblGrid>
              <a:tr h="1784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.ENE-2025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.FEB-2025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.MAR-2025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.ABR-2025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.MAYO-2025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.JUN-2025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.JUL-2025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.AGO-2025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.SEPT-2025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.OCT-2025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.NOV-2025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.DIC-2025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TOTAL -2025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20187801"/>
                  </a:ext>
                </a:extLst>
              </a:tr>
              <a:tr h="1784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3223598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TOTAL GASTOS  BRUTOS   EFECTIVOS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45.750.285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44.848.705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45.588.466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46.038.413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46.022.261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45.919.768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46.266.630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49.685.197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46.488.288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51.374.413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467.982.426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4378832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PRORRATEO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4.174.537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4.673.229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5.269.412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5.469.888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5.316.406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5.377.351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5.675.461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9.465.921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5.559.410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8.495.849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59.477.464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2689613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Uso de Ascensores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240.000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2839896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Arriendo Sala de Eventos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125.000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112.500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125.000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175.000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857.500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81229274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Aporte Gasto Comun Sector 3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3.297.797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3.297.797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3.290.035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3.319.895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3.373.856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3.398.036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3.555.517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3.580.678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3.539.927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3.669.871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34.323.409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2238712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Energia electrica Minimarket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376.740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176.985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329.130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250.125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242.760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262.800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245.520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232.680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462.360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2.579.100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510320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Arriendo  Minimarket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500.000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545.000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522.500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522.500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522.500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4.612.500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8771941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800" u="none" strike="noStrike">
                          <a:effectLst/>
                        </a:rPr>
                        <a:t>Cargo reembolsables  y otros menores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1.230.432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1.162.392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1.168.363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1.172.425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1.166.555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1.167.144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1.169.223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1.174.303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1.176.422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10.587.259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329769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800" u="none" strike="noStrike">
                          <a:effectLst/>
                        </a:rPr>
                        <a:t>Cargos al Fondo C. de Reserva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3.808.000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2.469.696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6.277.696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4172592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TOTAL GASTO COMUN NETO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41.575.748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40.175.476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40.319.054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40.568.525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40.705.855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40.542.417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40.591.169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40.219.276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40.928.878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42.878.564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408.504.962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31758326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Fondo de Reserva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2.078.787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2.008.774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2.015.953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2.028.426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2.035.293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2.027.121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2.029.558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2.010.964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2.046.444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2.143.928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20.425.248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84044923"/>
                  </a:ext>
                </a:extLst>
              </a:tr>
              <a:tr h="214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TOTAL GASTO COMUN A COBRAR</a:t>
                      </a: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43.654.535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42.184.250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42.335.007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42.596.951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42.741.148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42.569.538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42.620.727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42.230.240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42.975.322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45.022.492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428.930.210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32250955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 dirty="0">
                          <a:effectLst/>
                        </a:rPr>
                        <a:t> 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78805410"/>
                  </a:ext>
                </a:extLst>
              </a:tr>
              <a:tr h="1856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RESUMEN DE GASTOS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79465304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800" u="none" strike="noStrike">
                          <a:effectLst/>
                        </a:rPr>
                        <a:t>GASTOS DE USO Y CONSUMO</a:t>
                      </a:r>
                      <a:endParaRPr lang="es-E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4.665.733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5.015.017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4.413.517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4.809.823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5.208.690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5.234.235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5.252.034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5.643.057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5.955.942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5.485.647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51.683.695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595328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 DE  ADMINISTRACION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16.919.059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21.260.424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21.933.177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20.991.867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22.108.767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23.159.516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22.612.539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23.864.266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23.673.677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22.803.834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219.327.126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7805365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REMUNERACIONES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11.076.678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11.608.935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11.645.940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12.478.715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12.923.486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11.439.896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10.402.208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10.577.507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11.817.167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10.773.817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114.744.349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84625898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800" u="none" strike="noStrike">
                          <a:effectLst/>
                        </a:rPr>
                        <a:t>GASTOS EN SALA DE BOMBAS</a:t>
                      </a:r>
                      <a:endParaRPr lang="es-E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598.630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150.000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748.630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45339614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EN EQUIPO ELECTROGENO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2.940.793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1.211.680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403.893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909.788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1.921.588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7.387.742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1877970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EN TABLEROS ELECTRICOS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2.172.777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3.541.880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938.442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938.442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938.443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709.208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9.239.192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25671948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EN ASCENSORES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5.684.868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1.955.395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547.400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434.350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1.808.366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5.236.000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750.125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4.658.841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21.075.345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1627348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EN OTROS EQUIPOS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992.992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992.992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2452963"/>
                  </a:ext>
                </a:extLst>
              </a:tr>
              <a:tr h="1713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MANTENCION EDIFICIOS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2.544.359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1.757.172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1.274.401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145.790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1.910.814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2.463.779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338.594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885.452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897.181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553.150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12.770.692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27272992"/>
                  </a:ext>
                </a:extLst>
              </a:tr>
              <a:tr h="1713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GASTOS MANTENCION INSTALACIONES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3.866.596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2.435.750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2.779.551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2.716.030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2.384.662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2.249.550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3.552.766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3.075.022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2.484.408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4.468.328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 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30.012.663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4841941"/>
                  </a:ext>
                </a:extLst>
              </a:tr>
              <a:tr h="1499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800" u="none" strike="noStrike">
                          <a:effectLst/>
                        </a:rPr>
                        <a:t>TOTAL GASTO   BRUTO DEL MES</a:t>
                      </a:r>
                      <a:endParaRPr lang="es-ES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45.750.285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44.848.705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45.588.466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46.038.413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46.022.261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45.919.768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46.266.630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49.685.197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46.488.288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51.374.413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>
                          <a:effectLst/>
                        </a:rPr>
                        <a:t>0</a:t>
                      </a:r>
                      <a:endParaRPr lang="es-C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800" u="none" strike="noStrike" dirty="0">
                          <a:effectLst/>
                        </a:rPr>
                        <a:t>467.982.426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95051781"/>
                  </a:ext>
                </a:extLst>
              </a:tr>
            </a:tbl>
          </a:graphicData>
        </a:graphic>
      </p:graphicFrame>
      <p:sp>
        <p:nvSpPr>
          <p:cNvPr id="5" name="Botón de acción: obtener información 4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18F7A57B-72B3-BE96-C092-6F219A3BDFDD}"/>
              </a:ext>
            </a:extLst>
          </p:cNvPr>
          <p:cNvSpPr/>
          <p:nvPr/>
        </p:nvSpPr>
        <p:spPr bwMode="auto">
          <a:xfrm>
            <a:off x="8748464" y="6453335"/>
            <a:ext cx="357814" cy="345207"/>
          </a:xfrm>
          <a:prstGeom prst="actionButtonInformation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888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536" y="12341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CC0FDFD-B3A5-4FAB-9971-F269C93D06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101540"/>
              </p:ext>
            </p:extLst>
          </p:nvPr>
        </p:nvGraphicFramePr>
        <p:xfrm>
          <a:off x="640257" y="2060848"/>
          <a:ext cx="8510192" cy="4329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0878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E1BC2373-1438-4461-877D-2AA8790C0A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754136"/>
              </p:ext>
            </p:extLst>
          </p:nvPr>
        </p:nvGraphicFramePr>
        <p:xfrm>
          <a:off x="755576" y="1700808"/>
          <a:ext cx="8136904" cy="4819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2EDD404A-D034-E8EB-FD27-580702818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2341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48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7544" y="188640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Bookman Old Style" pitchFamily="18" charset="0"/>
              </a:rPr>
              <a:t>T</a:t>
            </a:r>
            <a:r>
              <a:rPr lang="es-CL" b="1" dirty="0">
                <a:solidFill>
                  <a:schemeClr val="tx1"/>
                </a:solidFill>
                <a:latin typeface="Bookman Old Style" pitchFamily="18" charset="0"/>
              </a:rPr>
              <a:t>OTAL FINANCIAMIENTO-2025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9B19277-C91B-4E8A-9188-E6AA3AA7C7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48167"/>
              </p:ext>
            </p:extLst>
          </p:nvPr>
        </p:nvGraphicFramePr>
        <p:xfrm>
          <a:off x="450379" y="2276872"/>
          <a:ext cx="8510192" cy="4329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5572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01ACAE8-5479-41C2-0817-ABD97FD00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289840"/>
              </p:ext>
            </p:extLst>
          </p:nvPr>
        </p:nvGraphicFramePr>
        <p:xfrm>
          <a:off x="179512" y="2340223"/>
          <a:ext cx="8784976" cy="440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A3411A2-B7E6-711A-C865-06F32B844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" y="7239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RESUMEN DE GASTOS  3 AÑOS</a:t>
            </a:r>
          </a:p>
        </p:txBody>
      </p:sp>
    </p:spTree>
    <p:extLst>
      <p:ext uri="{BB962C8B-B14F-4D97-AF65-F5344CB8AC3E}">
        <p14:creationId xmlns:p14="http://schemas.microsoft.com/office/powerpoint/2010/main" val="1211027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55576" y="133151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 AÑOS 2023- 2025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1029DDE-C9F8-8BB7-FDF5-93D119DC92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654562"/>
              </p:ext>
            </p:extLst>
          </p:nvPr>
        </p:nvGraphicFramePr>
        <p:xfrm>
          <a:off x="107504" y="2780928"/>
          <a:ext cx="89289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3065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5D3908-F53A-41ED-84A1-494CB6064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88640"/>
            <a:ext cx="799288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Bookman Old Style" pitchFamily="18" charset="0"/>
              </a:rPr>
              <a:t>GASTOS OPERACIÓN BASE 2023</a:t>
            </a:r>
            <a:r>
              <a:rPr lang="es-CL" b="1" dirty="0">
                <a:solidFill>
                  <a:schemeClr val="tx1"/>
                </a:solidFill>
                <a:latin typeface="Bookman Old Style" pitchFamily="18" charset="0"/>
              </a:rPr>
              <a:t>-2025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A02DA09-E748-4867-8164-ECBDC6ACD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248122"/>
              </p:ext>
            </p:extLst>
          </p:nvPr>
        </p:nvGraphicFramePr>
        <p:xfrm>
          <a:off x="323527" y="2060848"/>
          <a:ext cx="8754915" cy="406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520A-E4B2-D088-A839-FD593CA27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extLst>
              <a:ext uri="{FF2B5EF4-FFF2-40B4-BE49-F238E27FC236}">
                <a16:creationId xmlns:a16="http://schemas.microsoft.com/office/drawing/2014/main" id="{84E81E0E-2AB4-29D2-F42F-14E3F8DBB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4EF1CD0-5724-6C7F-D520-010D11766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30" y="3829298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RESUMEN CUENTA FINANCIERA</a:t>
            </a:r>
          </a:p>
        </p:txBody>
      </p:sp>
    </p:spTree>
    <p:extLst>
      <p:ext uri="{BB962C8B-B14F-4D97-AF65-F5344CB8AC3E}">
        <p14:creationId xmlns:p14="http://schemas.microsoft.com/office/powerpoint/2010/main" val="231371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BC2847E7-3D9C-7B57-AA6A-4098EE51D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201074"/>
              </p:ext>
            </p:extLst>
          </p:nvPr>
        </p:nvGraphicFramePr>
        <p:xfrm>
          <a:off x="1259632" y="1593304"/>
          <a:ext cx="7715250" cy="500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E07FF17-2705-9D7A-DA6D-589EB8A01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2341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FIJOS MENSUALES  4 AÑOS</a:t>
            </a:r>
          </a:p>
        </p:txBody>
      </p:sp>
    </p:spTree>
    <p:extLst>
      <p:ext uri="{BB962C8B-B14F-4D97-AF65-F5344CB8AC3E}">
        <p14:creationId xmlns:p14="http://schemas.microsoft.com/office/powerpoint/2010/main" val="2623893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FA5409-6413-E2D7-8184-236838563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30" y="2996952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CUENTA FONDO COMUN DE RESERVA</a:t>
            </a:r>
          </a:p>
        </p:txBody>
      </p:sp>
    </p:spTree>
    <p:extLst>
      <p:ext uri="{BB962C8B-B14F-4D97-AF65-F5344CB8AC3E}">
        <p14:creationId xmlns:p14="http://schemas.microsoft.com/office/powerpoint/2010/main" val="3362207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BDA53D6-5635-3822-7D08-0B0617027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372182"/>
              </p:ext>
            </p:extLst>
          </p:nvPr>
        </p:nvGraphicFramePr>
        <p:xfrm>
          <a:off x="148209" y="1216035"/>
          <a:ext cx="8847582" cy="5290026"/>
        </p:xfrm>
        <a:graphic>
          <a:graphicData uri="http://schemas.openxmlformats.org/drawingml/2006/table">
            <a:tbl>
              <a:tblPr/>
              <a:tblGrid>
                <a:gridCol w="960094">
                  <a:extLst>
                    <a:ext uri="{9D8B030D-6E8A-4147-A177-3AD203B41FA5}">
                      <a16:colId xmlns:a16="http://schemas.microsoft.com/office/drawing/2014/main" val="1754835963"/>
                    </a:ext>
                  </a:extLst>
                </a:gridCol>
                <a:gridCol w="735839">
                  <a:extLst>
                    <a:ext uri="{9D8B030D-6E8A-4147-A177-3AD203B41FA5}">
                      <a16:colId xmlns:a16="http://schemas.microsoft.com/office/drawing/2014/main" val="1094042520"/>
                    </a:ext>
                  </a:extLst>
                </a:gridCol>
                <a:gridCol w="178704">
                  <a:extLst>
                    <a:ext uri="{9D8B030D-6E8A-4147-A177-3AD203B41FA5}">
                      <a16:colId xmlns:a16="http://schemas.microsoft.com/office/drawing/2014/main" val="957210599"/>
                    </a:ext>
                  </a:extLst>
                </a:gridCol>
                <a:gridCol w="1897412">
                  <a:extLst>
                    <a:ext uri="{9D8B030D-6E8A-4147-A177-3AD203B41FA5}">
                      <a16:colId xmlns:a16="http://schemas.microsoft.com/office/drawing/2014/main" val="408637375"/>
                    </a:ext>
                  </a:extLst>
                </a:gridCol>
                <a:gridCol w="772630">
                  <a:extLst>
                    <a:ext uri="{9D8B030D-6E8A-4147-A177-3AD203B41FA5}">
                      <a16:colId xmlns:a16="http://schemas.microsoft.com/office/drawing/2014/main" val="502309426"/>
                    </a:ext>
                  </a:extLst>
                </a:gridCol>
                <a:gridCol w="135841">
                  <a:extLst>
                    <a:ext uri="{9D8B030D-6E8A-4147-A177-3AD203B41FA5}">
                      <a16:colId xmlns:a16="http://schemas.microsoft.com/office/drawing/2014/main" val="4214932196"/>
                    </a:ext>
                  </a:extLst>
                </a:gridCol>
                <a:gridCol w="838270">
                  <a:extLst>
                    <a:ext uri="{9D8B030D-6E8A-4147-A177-3AD203B41FA5}">
                      <a16:colId xmlns:a16="http://schemas.microsoft.com/office/drawing/2014/main" val="2832898709"/>
                    </a:ext>
                  </a:extLst>
                </a:gridCol>
                <a:gridCol w="141911">
                  <a:extLst>
                    <a:ext uri="{9D8B030D-6E8A-4147-A177-3AD203B41FA5}">
                      <a16:colId xmlns:a16="http://schemas.microsoft.com/office/drawing/2014/main" val="3630474223"/>
                    </a:ext>
                  </a:extLst>
                </a:gridCol>
                <a:gridCol w="99864">
                  <a:extLst>
                    <a:ext uri="{9D8B030D-6E8A-4147-A177-3AD203B41FA5}">
                      <a16:colId xmlns:a16="http://schemas.microsoft.com/office/drawing/2014/main" val="2706908215"/>
                    </a:ext>
                  </a:extLst>
                </a:gridCol>
                <a:gridCol w="140160">
                  <a:extLst>
                    <a:ext uri="{9D8B030D-6E8A-4147-A177-3AD203B41FA5}">
                      <a16:colId xmlns:a16="http://schemas.microsoft.com/office/drawing/2014/main" val="2464763350"/>
                    </a:ext>
                  </a:extLst>
                </a:gridCol>
                <a:gridCol w="835702">
                  <a:extLst>
                    <a:ext uri="{9D8B030D-6E8A-4147-A177-3AD203B41FA5}">
                      <a16:colId xmlns:a16="http://schemas.microsoft.com/office/drawing/2014/main" val="392512082"/>
                    </a:ext>
                  </a:extLst>
                </a:gridCol>
                <a:gridCol w="204983">
                  <a:extLst>
                    <a:ext uri="{9D8B030D-6E8A-4147-A177-3AD203B41FA5}">
                      <a16:colId xmlns:a16="http://schemas.microsoft.com/office/drawing/2014/main" val="2797194807"/>
                    </a:ext>
                  </a:extLst>
                </a:gridCol>
                <a:gridCol w="691438">
                  <a:extLst>
                    <a:ext uri="{9D8B030D-6E8A-4147-A177-3AD203B41FA5}">
                      <a16:colId xmlns:a16="http://schemas.microsoft.com/office/drawing/2014/main" val="4100091823"/>
                    </a:ext>
                  </a:extLst>
                </a:gridCol>
                <a:gridCol w="212592">
                  <a:extLst>
                    <a:ext uri="{9D8B030D-6E8A-4147-A177-3AD203B41FA5}">
                      <a16:colId xmlns:a16="http://schemas.microsoft.com/office/drawing/2014/main" val="2159037286"/>
                    </a:ext>
                  </a:extLst>
                </a:gridCol>
                <a:gridCol w="1002142">
                  <a:extLst>
                    <a:ext uri="{9D8B030D-6E8A-4147-A177-3AD203B41FA5}">
                      <a16:colId xmlns:a16="http://schemas.microsoft.com/office/drawing/2014/main" val="319808023"/>
                    </a:ext>
                  </a:extLst>
                </a:gridCol>
              </a:tblGrid>
              <a:tr h="325237"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MOVIMIENTOS DE LA CUENTA   FONDO COMUN DE RESERVA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L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MOVIMIENTOS CUENTA BANCARIA F.C.R.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113728"/>
                  </a:ext>
                </a:extLst>
              </a:tr>
              <a:tr h="188930"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325368"/>
                  </a:ext>
                </a:extLst>
              </a:tr>
              <a:tr h="188930"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919101"/>
                  </a:ext>
                </a:extLst>
              </a:tr>
              <a:tr h="196802"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03633"/>
                  </a:ext>
                </a:extLst>
              </a:tr>
              <a:tr h="43296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effectLst/>
                          <a:latin typeface="Arial" panose="020B0604020202020204" pitchFamily="34" charset="0"/>
                        </a:rPr>
                        <a:t>MOVIMIENTOS CONTABLES DEL FONDO COMUN DE RESERVA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CL" sz="700" b="0" i="0" u="none" strike="noStrike">
                          <a:effectLst/>
                          <a:latin typeface="Arial" panose="020B0604020202020204" pitchFamily="34" charset="0"/>
                        </a:rPr>
                        <a:t>MOVIMIENTOS EN CUENTA CORRIENTE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24910"/>
                  </a:ext>
                </a:extLst>
              </a:tr>
              <a:tr h="173185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( 3 ) = 1 - 2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( 3 ) = 1 - 2</a:t>
                      </a:r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( 3 ) = 1 - 2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709991"/>
                  </a:ext>
                </a:extLst>
              </a:tr>
              <a:tr h="173185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558993"/>
                  </a:ext>
                </a:extLst>
              </a:tr>
              <a:tr h="614024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CONCEPTOS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effectLst/>
                          <a:latin typeface="Arial" panose="020B0604020202020204" pitchFamily="34" charset="0"/>
                        </a:rPr>
                        <a:t>INGRESOS SEGÚN LOS  COBROS  EN PAPELETAS GASTOS COMUNES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CONCEPTOS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effectLst/>
                          <a:latin typeface="Arial" panose="020B0604020202020204" pitchFamily="34" charset="0"/>
                        </a:rPr>
                        <a:t>CARGOS SEGÚN GASTOS  COMUNES AL FCR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>
                          <a:effectLst/>
                          <a:latin typeface="Arial" panose="020B0604020202020204" pitchFamily="34" charset="0"/>
                        </a:rPr>
                        <a:t>saldo contable del patrimonio FCR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DEPOSITOS DESDE CUENTA CORRIENTE GENERAL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GIROS CUENTA CORRIENTE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SALDOS CUENTA CORRIENTE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SALDOS CUENTA CORRIENTE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032694"/>
                  </a:ext>
                </a:extLst>
              </a:tr>
              <a:tr h="259728">
                <a:tc>
                  <a:txBody>
                    <a:bodyPr/>
                    <a:lstStyle/>
                    <a:p>
                      <a:pPr algn="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INICIAL- CUENTA CORRIENTE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9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7631555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AÑO-2019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223896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ENERO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967.282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36.711.796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35.744.514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19381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1.214.447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37.926.243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967.282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36.711.796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36.711.796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1816051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1.323.727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39.249.970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1.214.447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37.926.243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37.926.243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3603779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1.333.046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40.583.016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1.323.727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39.249.970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39.249.970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144721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1.460.011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42.043.027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1.452.927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40.702.897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40.702.897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635528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1.336.087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43.379.114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1.579.892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42.282.789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42.282.789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293229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1.394.373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44.773.487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1.455.968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43.738.757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43.738.757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067066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1.317.138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46.090.625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1.522.216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45.260.973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45.260.973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95762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1.427.264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47.517.889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1.444.493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485187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1.369.641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48.887.530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752379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1.263.831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50.151.361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46.705.466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586393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1.298.214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51.449.575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4.656.468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691614"/>
                  </a:ext>
                </a:extLst>
              </a:tr>
              <a:tr h="173185"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reembolsos art.24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479.524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51.929.099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273044"/>
                  </a:ext>
                </a:extLst>
              </a:tr>
              <a:tr h="165314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AÑO -2019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16.184.585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51.929.099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15.617.420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441537"/>
                  </a:ext>
                </a:extLst>
              </a:tr>
            </a:tbl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36E0895C-D884-B2CD-EC97-314FCE962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CUENTA FONDO COMUN DE RESERVA</a:t>
            </a:r>
          </a:p>
        </p:txBody>
      </p:sp>
    </p:spTree>
    <p:extLst>
      <p:ext uri="{BB962C8B-B14F-4D97-AF65-F5344CB8AC3E}">
        <p14:creationId xmlns:p14="http://schemas.microsoft.com/office/powerpoint/2010/main" val="1953887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789040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63A77B-691A-596B-30EE-474CB25C2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CUENTA FONDO COMUN DE RESERVA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34B387E-DBDD-92CA-ADE9-78BE52012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665542"/>
              </p:ext>
            </p:extLst>
          </p:nvPr>
        </p:nvGraphicFramePr>
        <p:xfrm>
          <a:off x="24341" y="1040997"/>
          <a:ext cx="8955087" cy="5813776"/>
        </p:xfrm>
        <a:graphic>
          <a:graphicData uri="http://schemas.openxmlformats.org/drawingml/2006/table">
            <a:tbl>
              <a:tblPr/>
              <a:tblGrid>
                <a:gridCol w="858888">
                  <a:extLst>
                    <a:ext uri="{9D8B030D-6E8A-4147-A177-3AD203B41FA5}">
                      <a16:colId xmlns:a16="http://schemas.microsoft.com/office/drawing/2014/main" val="321162262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711701765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317115808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07765552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50275830"/>
                    </a:ext>
                  </a:extLst>
                </a:gridCol>
                <a:gridCol w="38360">
                  <a:extLst>
                    <a:ext uri="{9D8B030D-6E8A-4147-A177-3AD203B41FA5}">
                      <a16:colId xmlns:a16="http://schemas.microsoft.com/office/drawing/2014/main" val="2146858015"/>
                    </a:ext>
                  </a:extLst>
                </a:gridCol>
                <a:gridCol w="730159">
                  <a:extLst>
                    <a:ext uri="{9D8B030D-6E8A-4147-A177-3AD203B41FA5}">
                      <a16:colId xmlns:a16="http://schemas.microsoft.com/office/drawing/2014/main" val="4062614420"/>
                    </a:ext>
                  </a:extLst>
                </a:gridCol>
                <a:gridCol w="143551">
                  <a:extLst>
                    <a:ext uri="{9D8B030D-6E8A-4147-A177-3AD203B41FA5}">
                      <a16:colId xmlns:a16="http://schemas.microsoft.com/office/drawing/2014/main" val="1008095314"/>
                    </a:ext>
                  </a:extLst>
                </a:gridCol>
                <a:gridCol w="101017">
                  <a:extLst>
                    <a:ext uri="{9D8B030D-6E8A-4147-A177-3AD203B41FA5}">
                      <a16:colId xmlns:a16="http://schemas.microsoft.com/office/drawing/2014/main" val="991969248"/>
                    </a:ext>
                  </a:extLst>
                </a:gridCol>
                <a:gridCol w="141779">
                  <a:extLst>
                    <a:ext uri="{9D8B030D-6E8A-4147-A177-3AD203B41FA5}">
                      <a16:colId xmlns:a16="http://schemas.microsoft.com/office/drawing/2014/main" val="678549687"/>
                    </a:ext>
                  </a:extLst>
                </a:gridCol>
                <a:gridCol w="845354">
                  <a:extLst>
                    <a:ext uri="{9D8B030D-6E8A-4147-A177-3AD203B41FA5}">
                      <a16:colId xmlns:a16="http://schemas.microsoft.com/office/drawing/2014/main" val="851174005"/>
                    </a:ext>
                  </a:extLst>
                </a:gridCol>
                <a:gridCol w="207351">
                  <a:extLst>
                    <a:ext uri="{9D8B030D-6E8A-4147-A177-3AD203B41FA5}">
                      <a16:colId xmlns:a16="http://schemas.microsoft.com/office/drawing/2014/main" val="1056584795"/>
                    </a:ext>
                  </a:extLst>
                </a:gridCol>
                <a:gridCol w="914472">
                  <a:extLst>
                    <a:ext uri="{9D8B030D-6E8A-4147-A177-3AD203B41FA5}">
                      <a16:colId xmlns:a16="http://schemas.microsoft.com/office/drawing/2014/main" val="1986040078"/>
                    </a:ext>
                  </a:extLst>
                </a:gridCol>
                <a:gridCol w="1013716">
                  <a:extLst>
                    <a:ext uri="{9D8B030D-6E8A-4147-A177-3AD203B41FA5}">
                      <a16:colId xmlns:a16="http://schemas.microsoft.com/office/drawing/2014/main" val="3797236232"/>
                    </a:ext>
                  </a:extLst>
                </a:gridCol>
              </a:tblGrid>
              <a:tr h="94666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860410"/>
                  </a:ext>
                </a:extLst>
              </a:tr>
              <a:tr h="165058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51648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AÑO-2020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51.929.099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AÑO-2020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770525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ENERO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1.375.938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53.305.037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344695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1.372.004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54.677.041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793654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1.308.247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55.985.288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070985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1.298.268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Financiamiento varios FCR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1.941.888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55.341.668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648361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Reparacion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Grupo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electrogeno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sector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537.423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825092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Reparacion Grupo electrogeno sector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157.845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854400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Reparacion Grupo electrogeno sector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333.200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154653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reparacion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Ascensor n°3 A1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467.075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302357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reparación ascensor G2  puerta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113.383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2412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reparación ascensor E2 cambio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boton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41.412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530430"/>
                  </a:ext>
                </a:extLst>
              </a:tr>
              <a:tr h="251158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reparación ascensor B1 impar puerta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291.550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088530"/>
                  </a:ext>
                </a:extLst>
              </a:tr>
              <a:tr h="3001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1.206.277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cuota 9/10 proyecto bombas. sector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1.976.079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54.571.866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603382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modernización sala de bombas sector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988.040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4298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modernización sala de bombas sector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988.039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62354"/>
                  </a:ext>
                </a:extLst>
              </a:tr>
              <a:tr h="3001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1.158.860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cuota proyecto bombas. sector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1.976.087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53.754.639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697906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modernización sala de bomba sector 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988.039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035205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modernización sala de bomba sector 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988.048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309134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1.155.572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54.910.211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504880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1.200.545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56.110.756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29296"/>
                  </a:ext>
                </a:extLst>
              </a:tr>
              <a:tr h="15890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1.278.273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Proyecto </a:t>
                      </a:r>
                      <a:r>
                        <a:rPr lang="es-ES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camaras</a:t>
                      </a:r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cheque 8950-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2.593.579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54.795.450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002130"/>
                  </a:ext>
                </a:extLst>
              </a:tr>
              <a:tr h="307608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1.186.598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Proyecto </a:t>
                      </a:r>
                      <a:r>
                        <a:rPr lang="es-ES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camaras</a:t>
                      </a:r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Espacio </a:t>
                      </a:r>
                      <a:r>
                        <a:rPr lang="es-ES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comun</a:t>
                      </a:r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cheque 8957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2.593.590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53.388.458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418422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1.348.348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54.736.806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939289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1.340.764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effectLst/>
                          <a:latin typeface="Arial" panose="020B0604020202020204" pitchFamily="34" charset="0"/>
                        </a:rPr>
                        <a:t>Proyecto camaras cheque 4905 y  cheque 4952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8.700.000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47.377.570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442753"/>
                  </a:ext>
                </a:extLst>
              </a:tr>
              <a:tr h="390136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compra e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instalacion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camaras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estacionamientos  -1-2-3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063925"/>
                  </a:ext>
                </a:extLst>
              </a:tr>
              <a:tr h="390136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compra e instalacion camaras estacionamientos  -1-2-3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267893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 AÑO 2020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15.229.694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19.781.223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388100"/>
                  </a:ext>
                </a:extLst>
              </a:tr>
              <a:tr h="15755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099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276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4B57CA-7E57-8756-70A3-DBBF9E200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CUENTA FONDO COMUN DE RESERVA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84C1EC8-707B-CABD-9657-71FF3B1A3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230814"/>
              </p:ext>
            </p:extLst>
          </p:nvPr>
        </p:nvGraphicFramePr>
        <p:xfrm>
          <a:off x="135430" y="908720"/>
          <a:ext cx="8847583" cy="5740415"/>
        </p:xfrm>
        <a:graphic>
          <a:graphicData uri="http://schemas.openxmlformats.org/drawingml/2006/table">
            <a:tbl>
              <a:tblPr/>
              <a:tblGrid>
                <a:gridCol w="959524">
                  <a:extLst>
                    <a:ext uri="{9D8B030D-6E8A-4147-A177-3AD203B41FA5}">
                      <a16:colId xmlns:a16="http://schemas.microsoft.com/office/drawing/2014/main" val="3285641071"/>
                    </a:ext>
                  </a:extLst>
                </a:gridCol>
                <a:gridCol w="735401">
                  <a:extLst>
                    <a:ext uri="{9D8B030D-6E8A-4147-A177-3AD203B41FA5}">
                      <a16:colId xmlns:a16="http://schemas.microsoft.com/office/drawing/2014/main" val="1857758573"/>
                    </a:ext>
                  </a:extLst>
                </a:gridCol>
                <a:gridCol w="182099">
                  <a:extLst>
                    <a:ext uri="{9D8B030D-6E8A-4147-A177-3AD203B41FA5}">
                      <a16:colId xmlns:a16="http://schemas.microsoft.com/office/drawing/2014/main" val="656537356"/>
                    </a:ext>
                  </a:extLst>
                </a:gridCol>
                <a:gridCol w="2103563">
                  <a:extLst>
                    <a:ext uri="{9D8B030D-6E8A-4147-A177-3AD203B41FA5}">
                      <a16:colId xmlns:a16="http://schemas.microsoft.com/office/drawing/2014/main" val="173234198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18739641"/>
                    </a:ext>
                  </a:extLst>
                </a:gridCol>
                <a:gridCol w="98705">
                  <a:extLst>
                    <a:ext uri="{9D8B030D-6E8A-4147-A177-3AD203B41FA5}">
                      <a16:colId xmlns:a16="http://schemas.microsoft.com/office/drawing/2014/main" val="1956168188"/>
                    </a:ext>
                  </a:extLst>
                </a:gridCol>
                <a:gridCol w="721394">
                  <a:extLst>
                    <a:ext uri="{9D8B030D-6E8A-4147-A177-3AD203B41FA5}">
                      <a16:colId xmlns:a16="http://schemas.microsoft.com/office/drawing/2014/main" val="639790289"/>
                    </a:ext>
                  </a:extLst>
                </a:gridCol>
                <a:gridCol w="141827">
                  <a:extLst>
                    <a:ext uri="{9D8B030D-6E8A-4147-A177-3AD203B41FA5}">
                      <a16:colId xmlns:a16="http://schemas.microsoft.com/office/drawing/2014/main" val="2915656044"/>
                    </a:ext>
                  </a:extLst>
                </a:gridCol>
                <a:gridCol w="99805">
                  <a:extLst>
                    <a:ext uri="{9D8B030D-6E8A-4147-A177-3AD203B41FA5}">
                      <a16:colId xmlns:a16="http://schemas.microsoft.com/office/drawing/2014/main" val="1894036746"/>
                    </a:ext>
                  </a:extLst>
                </a:gridCol>
                <a:gridCol w="140077">
                  <a:extLst>
                    <a:ext uri="{9D8B030D-6E8A-4147-A177-3AD203B41FA5}">
                      <a16:colId xmlns:a16="http://schemas.microsoft.com/office/drawing/2014/main" val="1034499135"/>
                    </a:ext>
                  </a:extLst>
                </a:gridCol>
                <a:gridCol w="835206">
                  <a:extLst>
                    <a:ext uri="{9D8B030D-6E8A-4147-A177-3AD203B41FA5}">
                      <a16:colId xmlns:a16="http://schemas.microsoft.com/office/drawing/2014/main" val="4170799790"/>
                    </a:ext>
                  </a:extLst>
                </a:gridCol>
                <a:gridCol w="204861">
                  <a:extLst>
                    <a:ext uri="{9D8B030D-6E8A-4147-A177-3AD203B41FA5}">
                      <a16:colId xmlns:a16="http://schemas.microsoft.com/office/drawing/2014/main" val="2210300241"/>
                    </a:ext>
                  </a:extLst>
                </a:gridCol>
                <a:gridCol w="903494">
                  <a:extLst>
                    <a:ext uri="{9D8B030D-6E8A-4147-A177-3AD203B41FA5}">
                      <a16:colId xmlns:a16="http://schemas.microsoft.com/office/drawing/2014/main" val="1210164868"/>
                    </a:ext>
                  </a:extLst>
                </a:gridCol>
                <a:gridCol w="1001547">
                  <a:extLst>
                    <a:ext uri="{9D8B030D-6E8A-4147-A177-3AD203B41FA5}">
                      <a16:colId xmlns:a16="http://schemas.microsoft.com/office/drawing/2014/main" val="336162804"/>
                    </a:ext>
                  </a:extLst>
                </a:gridCol>
              </a:tblGrid>
              <a:tr h="148744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500" b="0" i="0" u="none" strike="noStrike">
                          <a:effectLst/>
                          <a:latin typeface="Arial" panose="020B0604020202020204" pitchFamily="34" charset="0"/>
                        </a:rPr>
                        <a:t>47.377.570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705010"/>
                  </a:ext>
                </a:extLst>
              </a:tr>
              <a:tr h="148744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539680"/>
                  </a:ext>
                </a:extLst>
              </a:tr>
              <a:tr h="148744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ENERO.  ..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1.334.618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48.712.188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621789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1.337.744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50.049.932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275026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1.330.992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51.380.924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515145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1.329.496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>
                          <a:effectLst/>
                          <a:latin typeface="Arial" panose="020B0604020202020204" pitchFamily="34" charset="0"/>
                        </a:rPr>
                        <a:t>Proyecto modernización y reparacion ascensor A1 n°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9.000.000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43.710.420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973550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1.316.276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45.026.696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788560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1.341.101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>
                          <a:effectLst/>
                          <a:latin typeface="Arial" panose="020B0604020202020204" pitchFamily="34" charset="0"/>
                        </a:rPr>
                        <a:t> Varias reparaciones con cheques 5544-5547-5546-5562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4.803.950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41.563.847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636121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reparación ascensor n°1  A1 cambia cables de tracción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2.315.000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335902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programación variador de frecuencia sector 1(diana)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464.100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543815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programación variador de frecuencia sector 2 (diana)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464.100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889438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repación ascensor B1 reemplaza cables de tracción 2/2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1.560.750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660137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79884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1.355.455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42.919.302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963768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1.366.425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>
                          <a:effectLst/>
                          <a:latin typeface="Arial" panose="020B0604020202020204" pitchFamily="34" charset="0"/>
                        </a:rPr>
                        <a:t>Proyecto modernización y reparación ascensor A1 n°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8.790.716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35.495.011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723429"/>
                  </a:ext>
                </a:extLst>
              </a:tr>
              <a:tr h="311011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1.430.312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36.925.323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95518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1.438.670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>
                          <a:effectLst/>
                          <a:latin typeface="Arial" panose="020B0604020202020204" pitchFamily="34" charset="0"/>
                        </a:rPr>
                        <a:t>Reparación ascensor A1 n°1 reemplaza cable tracción y limitador de velocidad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2.288.515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36.075.478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298429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663088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1.421.786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>
                          <a:effectLst/>
                          <a:latin typeface="Arial" panose="020B0604020202020204" pitchFamily="34" charset="0"/>
                        </a:rPr>
                        <a:t> proyecto normalización 4 ascesores torre A1 abono 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7.258.721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30.238.543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07100"/>
                  </a:ext>
                </a:extLst>
              </a:tr>
              <a:tr h="148744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1.428.563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Urg. sanitaria aguas servidas sector 1 bodegas -1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1.047.200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30.619.906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577781"/>
                  </a:ext>
                </a:extLst>
              </a:tr>
              <a:tr h="141983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 AÑO-2021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16.431.438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33.189.102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09588"/>
                  </a:ext>
                </a:extLst>
              </a:tr>
              <a:tr h="243399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0" i="0" u="none" strike="noStrike">
                          <a:effectLst/>
                          <a:latin typeface="Arial" panose="020B0604020202020204" pitchFamily="34" charset="0"/>
                        </a:rPr>
                        <a:t>ACUMULADO AL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83.590.231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52.970.325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30.619.906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50" b="1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610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219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3D59E41-FBCF-8EE9-B1F0-3252CF109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408540"/>
              </p:ext>
            </p:extLst>
          </p:nvPr>
        </p:nvGraphicFramePr>
        <p:xfrm>
          <a:off x="0" y="548680"/>
          <a:ext cx="8775574" cy="6342571"/>
        </p:xfrm>
        <a:graphic>
          <a:graphicData uri="http://schemas.openxmlformats.org/drawingml/2006/table">
            <a:tbl>
              <a:tblPr/>
              <a:tblGrid>
                <a:gridCol w="951715">
                  <a:extLst>
                    <a:ext uri="{9D8B030D-6E8A-4147-A177-3AD203B41FA5}">
                      <a16:colId xmlns:a16="http://schemas.microsoft.com/office/drawing/2014/main" val="1709320571"/>
                    </a:ext>
                  </a:extLst>
                </a:gridCol>
                <a:gridCol w="729416">
                  <a:extLst>
                    <a:ext uri="{9D8B030D-6E8A-4147-A177-3AD203B41FA5}">
                      <a16:colId xmlns:a16="http://schemas.microsoft.com/office/drawing/2014/main" val="2932661539"/>
                    </a:ext>
                  </a:extLst>
                </a:gridCol>
                <a:gridCol w="180617">
                  <a:extLst>
                    <a:ext uri="{9D8B030D-6E8A-4147-A177-3AD203B41FA5}">
                      <a16:colId xmlns:a16="http://schemas.microsoft.com/office/drawing/2014/main" val="1466244151"/>
                    </a:ext>
                  </a:extLst>
                </a:gridCol>
                <a:gridCol w="1882590">
                  <a:extLst>
                    <a:ext uri="{9D8B030D-6E8A-4147-A177-3AD203B41FA5}">
                      <a16:colId xmlns:a16="http://schemas.microsoft.com/office/drawing/2014/main" val="2521782716"/>
                    </a:ext>
                  </a:extLst>
                </a:gridCol>
                <a:gridCol w="765888">
                  <a:extLst>
                    <a:ext uri="{9D8B030D-6E8A-4147-A177-3AD203B41FA5}">
                      <a16:colId xmlns:a16="http://schemas.microsoft.com/office/drawing/2014/main" val="4177643302"/>
                    </a:ext>
                  </a:extLst>
                </a:gridCol>
                <a:gridCol w="250085">
                  <a:extLst>
                    <a:ext uri="{9D8B030D-6E8A-4147-A177-3AD203B41FA5}">
                      <a16:colId xmlns:a16="http://schemas.microsoft.com/office/drawing/2014/main" val="1108646136"/>
                    </a:ext>
                  </a:extLst>
                </a:gridCol>
                <a:gridCol w="715523">
                  <a:extLst>
                    <a:ext uri="{9D8B030D-6E8A-4147-A177-3AD203B41FA5}">
                      <a16:colId xmlns:a16="http://schemas.microsoft.com/office/drawing/2014/main" val="2287505472"/>
                    </a:ext>
                  </a:extLst>
                </a:gridCol>
                <a:gridCol w="140673">
                  <a:extLst>
                    <a:ext uri="{9D8B030D-6E8A-4147-A177-3AD203B41FA5}">
                      <a16:colId xmlns:a16="http://schemas.microsoft.com/office/drawing/2014/main" val="348338097"/>
                    </a:ext>
                  </a:extLst>
                </a:gridCol>
                <a:gridCol w="98992">
                  <a:extLst>
                    <a:ext uri="{9D8B030D-6E8A-4147-A177-3AD203B41FA5}">
                      <a16:colId xmlns:a16="http://schemas.microsoft.com/office/drawing/2014/main" val="2803152214"/>
                    </a:ext>
                  </a:extLst>
                </a:gridCol>
                <a:gridCol w="138936">
                  <a:extLst>
                    <a:ext uri="{9D8B030D-6E8A-4147-A177-3AD203B41FA5}">
                      <a16:colId xmlns:a16="http://schemas.microsoft.com/office/drawing/2014/main" val="3070772731"/>
                    </a:ext>
                  </a:extLst>
                </a:gridCol>
                <a:gridCol w="828408">
                  <a:extLst>
                    <a:ext uri="{9D8B030D-6E8A-4147-A177-3AD203B41FA5}">
                      <a16:colId xmlns:a16="http://schemas.microsoft.com/office/drawing/2014/main" val="1806902136"/>
                    </a:ext>
                  </a:extLst>
                </a:gridCol>
                <a:gridCol w="203194">
                  <a:extLst>
                    <a:ext uri="{9D8B030D-6E8A-4147-A177-3AD203B41FA5}">
                      <a16:colId xmlns:a16="http://schemas.microsoft.com/office/drawing/2014/main" val="1366050802"/>
                    </a:ext>
                  </a:extLst>
                </a:gridCol>
                <a:gridCol w="896141">
                  <a:extLst>
                    <a:ext uri="{9D8B030D-6E8A-4147-A177-3AD203B41FA5}">
                      <a16:colId xmlns:a16="http://schemas.microsoft.com/office/drawing/2014/main" val="3999466376"/>
                    </a:ext>
                  </a:extLst>
                </a:gridCol>
                <a:gridCol w="993396">
                  <a:extLst>
                    <a:ext uri="{9D8B030D-6E8A-4147-A177-3AD203B41FA5}">
                      <a16:colId xmlns:a16="http://schemas.microsoft.com/office/drawing/2014/main" val="2680847831"/>
                    </a:ext>
                  </a:extLst>
                </a:gridCol>
              </a:tblGrid>
              <a:tr h="166139"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44966"/>
                  </a:ext>
                </a:extLst>
              </a:tr>
              <a:tr h="166139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920469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ENERO.  .. 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1.378.408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31.998.314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908007"/>
                  </a:ext>
                </a:extLst>
              </a:tr>
              <a:tr h="309623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1.271.656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proyecto normalización 4 </a:t>
                      </a:r>
                      <a:r>
                        <a:rPr lang="es-ES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ascesores</a:t>
                      </a:r>
                      <a:r>
                        <a:rPr lang="es-E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torre A1 abono 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7.258.720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26.011.250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111520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1.373.385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27.384.635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690734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1.390.074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 reserva reparación ascensor G2 reingenierizar sistema de potencia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1.380.000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27.394.709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714620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1.414.476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Fdo, reserva reparación ascensor B1 reemplaza cable tracción cuota 1/2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1.900.000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26.909.185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907012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1.446.734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reparación ascensor B1 reemplaza cable traccion cuota 2/2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2.029.380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26.326.538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946984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1.460.224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27.786.762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82010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1.477.370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50% saldo ascensor torre C2 reemplazar cables de tracción limita.velo.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1.895.670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27.368.462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519058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1.475.158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28.843.620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217993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1.492.249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30.335.869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200752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1.537.774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reparación cañarias bodegas -1 aguas servidas de fecha 25-05-2022 cuota 2/3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1.208.833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30.664.810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978674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50% final reemplaza cables tracción y limitador de frecuencia ascensor C2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1.895.670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28.769.140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021525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 reserva 50% final instalar y proveer malla electrónica en puerta cabina ascensor D2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465.000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28.304.140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899252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Fdo.reserva 50 % inicial reemplaza cables de tracción y limitador velocidad ascensor F2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1.895.670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26.408.470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562851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50% final reemplazar cables de tracción y limitador velocidad ascensor F2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1.895.670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24.512.800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139824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24.512.800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723454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1.545.514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26.058.315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751586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 AÑO-2022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17.263.022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21.824.613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 dirty="0"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37802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555886"/>
                  </a:ext>
                </a:extLst>
              </a:tr>
              <a:tr h="166139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effectLst/>
                          <a:latin typeface="Arial" panose="020B0604020202020204" pitchFamily="34" charset="0"/>
                        </a:rPr>
                        <a:t>ACUMULADO AL 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100.853.253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74.794.938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26.058.315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559998"/>
                  </a:ext>
                </a:extLst>
              </a:tr>
              <a:tr h="158587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0800296"/>
                  </a:ext>
                </a:extLst>
              </a:tr>
            </a:tbl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F4A43376-EF58-B2B9-576B-0548884D4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FONDO COMUN DE RESERVA</a:t>
            </a:r>
          </a:p>
        </p:txBody>
      </p:sp>
    </p:spTree>
    <p:extLst>
      <p:ext uri="{BB962C8B-B14F-4D97-AF65-F5344CB8AC3E}">
        <p14:creationId xmlns:p14="http://schemas.microsoft.com/office/powerpoint/2010/main" val="2522377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78C366-FE9C-9B93-7552-12AB2AB9E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FONDO COMUN DE RESERVA AL AÑO 2023</a:t>
            </a:r>
          </a:p>
        </p:txBody>
      </p:sp>
      <p:sp>
        <p:nvSpPr>
          <p:cNvPr id="2" name="Botón de acción: obtener información 1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A42975F2-1C11-1F47-0595-B192B75413B4}"/>
              </a:ext>
            </a:extLst>
          </p:cNvPr>
          <p:cNvSpPr/>
          <p:nvPr/>
        </p:nvSpPr>
        <p:spPr bwMode="auto">
          <a:xfrm>
            <a:off x="8460432" y="6309320"/>
            <a:ext cx="432048" cy="288032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29EFDE9-7F99-E85F-665D-C6A172333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490473"/>
              </p:ext>
            </p:extLst>
          </p:nvPr>
        </p:nvGraphicFramePr>
        <p:xfrm>
          <a:off x="203127" y="577605"/>
          <a:ext cx="8940873" cy="5883789"/>
        </p:xfrm>
        <a:graphic>
          <a:graphicData uri="http://schemas.openxmlformats.org/drawingml/2006/table">
            <a:tbl>
              <a:tblPr/>
              <a:tblGrid>
                <a:gridCol w="836537">
                  <a:extLst>
                    <a:ext uri="{9D8B030D-6E8A-4147-A177-3AD203B41FA5}">
                      <a16:colId xmlns:a16="http://schemas.microsoft.com/office/drawing/2014/main" val="3966787326"/>
                    </a:ext>
                  </a:extLst>
                </a:gridCol>
                <a:gridCol w="724024">
                  <a:extLst>
                    <a:ext uri="{9D8B030D-6E8A-4147-A177-3AD203B41FA5}">
                      <a16:colId xmlns:a16="http://schemas.microsoft.com/office/drawing/2014/main" val="302735871"/>
                    </a:ext>
                  </a:extLst>
                </a:gridCol>
                <a:gridCol w="75877">
                  <a:extLst>
                    <a:ext uri="{9D8B030D-6E8A-4147-A177-3AD203B41FA5}">
                      <a16:colId xmlns:a16="http://schemas.microsoft.com/office/drawing/2014/main" val="1884203463"/>
                    </a:ext>
                  </a:extLst>
                </a:gridCol>
                <a:gridCol w="1654756">
                  <a:extLst>
                    <a:ext uri="{9D8B030D-6E8A-4147-A177-3AD203B41FA5}">
                      <a16:colId xmlns:a16="http://schemas.microsoft.com/office/drawing/2014/main" val="2714132424"/>
                    </a:ext>
                  </a:extLst>
                </a:gridCol>
                <a:gridCol w="673199">
                  <a:extLst>
                    <a:ext uri="{9D8B030D-6E8A-4147-A177-3AD203B41FA5}">
                      <a16:colId xmlns:a16="http://schemas.microsoft.com/office/drawing/2014/main" val="2235706801"/>
                    </a:ext>
                  </a:extLst>
                </a:gridCol>
                <a:gridCol w="207608">
                  <a:extLst>
                    <a:ext uri="{9D8B030D-6E8A-4147-A177-3AD203B41FA5}">
                      <a16:colId xmlns:a16="http://schemas.microsoft.com/office/drawing/2014/main" val="4180406851"/>
                    </a:ext>
                  </a:extLst>
                </a:gridCol>
                <a:gridCol w="1318920">
                  <a:extLst>
                    <a:ext uri="{9D8B030D-6E8A-4147-A177-3AD203B41FA5}">
                      <a16:colId xmlns:a16="http://schemas.microsoft.com/office/drawing/2014/main" val="882702823"/>
                    </a:ext>
                  </a:extLst>
                </a:gridCol>
                <a:gridCol w="123648">
                  <a:extLst>
                    <a:ext uri="{9D8B030D-6E8A-4147-A177-3AD203B41FA5}">
                      <a16:colId xmlns:a16="http://schemas.microsoft.com/office/drawing/2014/main" val="1967547674"/>
                    </a:ext>
                  </a:extLst>
                </a:gridCol>
                <a:gridCol w="87013">
                  <a:extLst>
                    <a:ext uri="{9D8B030D-6E8A-4147-A177-3AD203B41FA5}">
                      <a16:colId xmlns:a16="http://schemas.microsoft.com/office/drawing/2014/main" val="742105449"/>
                    </a:ext>
                  </a:extLst>
                </a:gridCol>
                <a:gridCol w="122122">
                  <a:extLst>
                    <a:ext uri="{9D8B030D-6E8A-4147-A177-3AD203B41FA5}">
                      <a16:colId xmlns:a16="http://schemas.microsoft.com/office/drawing/2014/main" val="1585553697"/>
                    </a:ext>
                  </a:extLst>
                </a:gridCol>
                <a:gridCol w="849425">
                  <a:extLst>
                    <a:ext uri="{9D8B030D-6E8A-4147-A177-3AD203B41FA5}">
                      <a16:colId xmlns:a16="http://schemas.microsoft.com/office/drawing/2014/main" val="1202087623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828080744"/>
                    </a:ext>
                  </a:extLst>
                </a:gridCol>
                <a:gridCol w="701004">
                  <a:extLst>
                    <a:ext uri="{9D8B030D-6E8A-4147-A177-3AD203B41FA5}">
                      <a16:colId xmlns:a16="http://schemas.microsoft.com/office/drawing/2014/main" val="3733583108"/>
                    </a:ext>
                  </a:extLst>
                </a:gridCol>
                <a:gridCol w="873174">
                  <a:extLst>
                    <a:ext uri="{9D8B030D-6E8A-4147-A177-3AD203B41FA5}">
                      <a16:colId xmlns:a16="http://schemas.microsoft.com/office/drawing/2014/main" val="768899998"/>
                    </a:ext>
                  </a:extLst>
                </a:gridCol>
                <a:gridCol w="549550">
                  <a:extLst>
                    <a:ext uri="{9D8B030D-6E8A-4147-A177-3AD203B41FA5}">
                      <a16:colId xmlns:a16="http://schemas.microsoft.com/office/drawing/2014/main" val="4243525887"/>
                    </a:ext>
                  </a:extLst>
                </a:gridCol>
              </a:tblGrid>
              <a:tr h="1518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537434"/>
                  </a:ext>
                </a:extLst>
              </a:tr>
              <a:tr h="1449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406206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ENERO..2023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1.554.707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27.650.511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295349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1.535.792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primer abono modernización ascensor n°3 torre A1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24.186.303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808342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1.562.492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segundo abono modernización ascensor n°3 torre A1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20.748.795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060255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Fdo. Reserva tercer abono modernización ascensor n°3 torre A1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15.748.795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305289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1.839.863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17.588.658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139555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1.872.360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19.461.018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299397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1.930.105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21.391.123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569915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1.940.745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EMERGENCIA  extracción de aguas servidas alcantarillado torre A1 (2 viajes) bodegas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714.000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22.617.868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562750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1.982.640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EMERGENCIA sanitaria aguas servidas alcantarillado torre A1 bodegas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23.648.508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257551"/>
                  </a:ext>
                </a:extLst>
              </a:tr>
              <a:tr h="241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1.986.475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Fdo. Reserva modernización ascens.B1impar fallas multiples unidad de control, filtración lluvia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20.634.983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120007"/>
                  </a:ext>
                </a:extLst>
              </a:tr>
              <a:tr h="1449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2.042.978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22.677.961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274187"/>
                  </a:ext>
                </a:extLst>
              </a:tr>
              <a:tr h="241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1.879.241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Fdo. Reserva modernización ascens.B1impar fallas multiples unidad de control, filtración lluvia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6.305.000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18.252.202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656382"/>
                  </a:ext>
                </a:extLst>
              </a:tr>
              <a:tr h="1449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1.902.306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20.154.508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387683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AÑO-2023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22.029.704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27.971.000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925917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877714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ACUMULADO AL 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122.920.446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102.765.938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20.154.508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98070"/>
                  </a:ext>
                </a:extLst>
              </a:tr>
              <a:tr h="1449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patrimonio CONTABLE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096225"/>
                  </a:ext>
                </a:extLst>
              </a:tr>
              <a:tr h="165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diferencias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16.207.426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251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011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78C366-FE9C-9B93-7552-12AB2AB9E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352765"/>
            <a:ext cx="6357938" cy="6999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FONDO COMUN DE RESERVA AL AÑO </a:t>
            </a:r>
            <a:r>
              <a:rPr lang="es-CL" sz="2800" dirty="0">
                <a:solidFill>
                  <a:schemeClr val="tx1"/>
                </a:solidFill>
              </a:rPr>
              <a:t>2024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722A3E4-E852-0CE3-5C22-936E0CEAD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302355"/>
              </p:ext>
            </p:extLst>
          </p:nvPr>
        </p:nvGraphicFramePr>
        <p:xfrm>
          <a:off x="144016" y="2095363"/>
          <a:ext cx="8892480" cy="4409873"/>
        </p:xfrm>
        <a:graphic>
          <a:graphicData uri="http://schemas.openxmlformats.org/drawingml/2006/table">
            <a:tbl>
              <a:tblPr/>
              <a:tblGrid>
                <a:gridCol w="886498">
                  <a:extLst>
                    <a:ext uri="{9D8B030D-6E8A-4147-A177-3AD203B41FA5}">
                      <a16:colId xmlns:a16="http://schemas.microsoft.com/office/drawing/2014/main" val="3270264638"/>
                    </a:ext>
                  </a:extLst>
                </a:gridCol>
                <a:gridCol w="822273">
                  <a:extLst>
                    <a:ext uri="{9D8B030D-6E8A-4147-A177-3AD203B41FA5}">
                      <a16:colId xmlns:a16="http://schemas.microsoft.com/office/drawing/2014/main" val="4233778160"/>
                    </a:ext>
                  </a:extLst>
                </a:gridCol>
                <a:gridCol w="235445">
                  <a:extLst>
                    <a:ext uri="{9D8B030D-6E8A-4147-A177-3AD203B41FA5}">
                      <a16:colId xmlns:a16="http://schemas.microsoft.com/office/drawing/2014/main" val="78114022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856977727"/>
                    </a:ext>
                  </a:extLst>
                </a:gridCol>
                <a:gridCol w="816782">
                  <a:extLst>
                    <a:ext uri="{9D8B030D-6E8A-4147-A177-3AD203B41FA5}">
                      <a16:colId xmlns:a16="http://schemas.microsoft.com/office/drawing/2014/main" val="1681509021"/>
                    </a:ext>
                  </a:extLst>
                </a:gridCol>
                <a:gridCol w="220007">
                  <a:extLst>
                    <a:ext uri="{9D8B030D-6E8A-4147-A177-3AD203B41FA5}">
                      <a16:colId xmlns:a16="http://schemas.microsoft.com/office/drawing/2014/main" val="3639644646"/>
                    </a:ext>
                  </a:extLst>
                </a:gridCol>
                <a:gridCol w="1397691">
                  <a:extLst>
                    <a:ext uri="{9D8B030D-6E8A-4147-A177-3AD203B41FA5}">
                      <a16:colId xmlns:a16="http://schemas.microsoft.com/office/drawing/2014/main" val="701361104"/>
                    </a:ext>
                  </a:extLst>
                </a:gridCol>
                <a:gridCol w="131033">
                  <a:extLst>
                    <a:ext uri="{9D8B030D-6E8A-4147-A177-3AD203B41FA5}">
                      <a16:colId xmlns:a16="http://schemas.microsoft.com/office/drawing/2014/main" val="827874852"/>
                    </a:ext>
                  </a:extLst>
                </a:gridCol>
                <a:gridCol w="92208">
                  <a:extLst>
                    <a:ext uri="{9D8B030D-6E8A-4147-A177-3AD203B41FA5}">
                      <a16:colId xmlns:a16="http://schemas.microsoft.com/office/drawing/2014/main" val="3580757635"/>
                    </a:ext>
                  </a:extLst>
                </a:gridCol>
                <a:gridCol w="129416">
                  <a:extLst>
                    <a:ext uri="{9D8B030D-6E8A-4147-A177-3AD203B41FA5}">
                      <a16:colId xmlns:a16="http://schemas.microsoft.com/office/drawing/2014/main" val="712440479"/>
                    </a:ext>
                  </a:extLst>
                </a:gridCol>
                <a:gridCol w="771641">
                  <a:extLst>
                    <a:ext uri="{9D8B030D-6E8A-4147-A177-3AD203B41FA5}">
                      <a16:colId xmlns:a16="http://schemas.microsoft.com/office/drawing/2014/main" val="3856854952"/>
                    </a:ext>
                  </a:extLst>
                </a:gridCol>
                <a:gridCol w="189270">
                  <a:extLst>
                    <a:ext uri="{9D8B030D-6E8A-4147-A177-3AD203B41FA5}">
                      <a16:colId xmlns:a16="http://schemas.microsoft.com/office/drawing/2014/main" val="2258308555"/>
                    </a:ext>
                  </a:extLst>
                </a:gridCol>
                <a:gridCol w="834733">
                  <a:extLst>
                    <a:ext uri="{9D8B030D-6E8A-4147-A177-3AD203B41FA5}">
                      <a16:colId xmlns:a16="http://schemas.microsoft.com/office/drawing/2014/main" val="854984936"/>
                    </a:ext>
                  </a:extLst>
                </a:gridCol>
                <a:gridCol w="925323">
                  <a:extLst>
                    <a:ext uri="{9D8B030D-6E8A-4147-A177-3AD203B41FA5}">
                      <a16:colId xmlns:a16="http://schemas.microsoft.com/office/drawing/2014/main" val="4107816420"/>
                    </a:ext>
                  </a:extLst>
                </a:gridCol>
              </a:tblGrid>
              <a:tr h="2232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174074"/>
                  </a:ext>
                </a:extLst>
              </a:tr>
              <a:tr h="21306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185042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ENERO..2024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1.759.499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21.914.007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3310177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1.759.556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23.673.563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0201937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1.829.825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25.503.388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725443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1.890.598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27.393.986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453747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1.914.420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29.308.406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811084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2.037.954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E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Cambio </a:t>
                      </a:r>
                      <a:r>
                        <a:rPr lang="es-ES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instalaciónes</a:t>
                      </a:r>
                      <a:r>
                        <a:rPr lang="es-E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sobre cabina 6 ascensores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2.332.400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29.013.960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26582"/>
                  </a:ext>
                </a:extLst>
              </a:tr>
              <a:tr h="2185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2.025.877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Anticipo instalación escotilla a 15 ascensores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3.498.600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27.541.237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335660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2.055.424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29.596.661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976385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2.076.774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31.673.435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340040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2.187.199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Inicia Trabajos por normativa vigente ascensores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2.317.897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31.542.737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100293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23.205.255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54.747.992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835924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2.055.064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56.803.056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197897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AÑO-2024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44.797.445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8.148.897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84168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520910"/>
                  </a:ext>
                </a:extLst>
              </a:tr>
              <a:tr h="243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56.803.056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9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341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869C6-EFAC-2B0D-7259-5FE333EB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extLst>
              <a:ext uri="{FF2B5EF4-FFF2-40B4-BE49-F238E27FC236}">
                <a16:creationId xmlns:a16="http://schemas.microsoft.com/office/drawing/2014/main" id="{5D9E1142-FA66-E29A-2102-10DB2FFD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16FF3EF-AB8B-F4C3-62E1-9AF50534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423" y="836712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FONDO COMUN DE RESERVA AL AÑO 2025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A7CCC12-93DB-0ABC-4BBE-2EAD8E631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624615"/>
              </p:ext>
            </p:extLst>
          </p:nvPr>
        </p:nvGraphicFramePr>
        <p:xfrm>
          <a:off x="251520" y="1268760"/>
          <a:ext cx="8892480" cy="4861060"/>
        </p:xfrm>
        <a:graphic>
          <a:graphicData uri="http://schemas.openxmlformats.org/drawingml/2006/table">
            <a:tbl>
              <a:tblPr/>
              <a:tblGrid>
                <a:gridCol w="1277482">
                  <a:extLst>
                    <a:ext uri="{9D8B030D-6E8A-4147-A177-3AD203B41FA5}">
                      <a16:colId xmlns:a16="http://schemas.microsoft.com/office/drawing/2014/main" val="3272866011"/>
                    </a:ext>
                  </a:extLst>
                </a:gridCol>
                <a:gridCol w="937625">
                  <a:extLst>
                    <a:ext uri="{9D8B030D-6E8A-4147-A177-3AD203B41FA5}">
                      <a16:colId xmlns:a16="http://schemas.microsoft.com/office/drawing/2014/main" val="2695056464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664155410"/>
                    </a:ext>
                  </a:extLst>
                </a:gridCol>
                <a:gridCol w="1533502">
                  <a:extLst>
                    <a:ext uri="{9D8B030D-6E8A-4147-A177-3AD203B41FA5}">
                      <a16:colId xmlns:a16="http://schemas.microsoft.com/office/drawing/2014/main" val="365135243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605138811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val="3609595715"/>
                    </a:ext>
                  </a:extLst>
                </a:gridCol>
                <a:gridCol w="1140231">
                  <a:extLst>
                    <a:ext uri="{9D8B030D-6E8A-4147-A177-3AD203B41FA5}">
                      <a16:colId xmlns:a16="http://schemas.microsoft.com/office/drawing/2014/main" val="1204326358"/>
                    </a:ext>
                  </a:extLst>
                </a:gridCol>
                <a:gridCol w="124635">
                  <a:extLst>
                    <a:ext uri="{9D8B030D-6E8A-4147-A177-3AD203B41FA5}">
                      <a16:colId xmlns:a16="http://schemas.microsoft.com/office/drawing/2014/main" val="3846128325"/>
                    </a:ext>
                  </a:extLst>
                </a:gridCol>
                <a:gridCol w="87705">
                  <a:extLst>
                    <a:ext uri="{9D8B030D-6E8A-4147-A177-3AD203B41FA5}">
                      <a16:colId xmlns:a16="http://schemas.microsoft.com/office/drawing/2014/main" val="427441782"/>
                    </a:ext>
                  </a:extLst>
                </a:gridCol>
                <a:gridCol w="123096">
                  <a:extLst>
                    <a:ext uri="{9D8B030D-6E8A-4147-A177-3AD203B41FA5}">
                      <a16:colId xmlns:a16="http://schemas.microsoft.com/office/drawing/2014/main" val="3009197308"/>
                    </a:ext>
                  </a:extLst>
                </a:gridCol>
                <a:gridCol w="888584">
                  <a:extLst>
                    <a:ext uri="{9D8B030D-6E8A-4147-A177-3AD203B41FA5}">
                      <a16:colId xmlns:a16="http://schemas.microsoft.com/office/drawing/2014/main" val="2927991166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48886978"/>
                    </a:ext>
                  </a:extLst>
                </a:gridCol>
                <a:gridCol w="793967">
                  <a:extLst>
                    <a:ext uri="{9D8B030D-6E8A-4147-A177-3AD203B41FA5}">
                      <a16:colId xmlns:a16="http://schemas.microsoft.com/office/drawing/2014/main" val="1746990602"/>
                    </a:ext>
                  </a:extLst>
                </a:gridCol>
                <a:gridCol w="880133">
                  <a:extLst>
                    <a:ext uri="{9D8B030D-6E8A-4147-A177-3AD203B41FA5}">
                      <a16:colId xmlns:a16="http://schemas.microsoft.com/office/drawing/2014/main" val="1058234751"/>
                    </a:ext>
                  </a:extLst>
                </a:gridCol>
              </a:tblGrid>
              <a:tr h="1775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452574"/>
                  </a:ext>
                </a:extLst>
              </a:tr>
              <a:tr h="1695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INGRESOS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DEPOSITOS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GIROS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512128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ENERO..2025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2.078.787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58.881.843,40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195578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2.008.774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60.890.617,40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36.361.934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663011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2.015.953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62.906.570,40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21.066.134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57.428.068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11746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2.028.426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64.934.996,40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57.428.068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3560655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2.035.293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66.970.289,40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57.428.068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89475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2.027.121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68.997.410,40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57.428.068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052708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9.494.028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 cargos/GASTOS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78.491.438,40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7.464.470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534005"/>
                  </a:ext>
                </a:extLst>
              </a:tr>
              <a:tr h="3228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2.010.964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 instalación, suministro cable tracción y rectificación polea ascensores 4 y 2 torre A1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3.808.000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76.694.402,40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7994718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2.046.444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78.740.846,30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69265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2.143.928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2.469.696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78.415.078,50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742779"/>
                  </a:ext>
                </a:extLst>
              </a:tr>
              <a:tr h="3228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Intervención tablero generador sector 2 de transferencia y distribución cuota 1 /1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1.011.799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567441"/>
                  </a:ext>
                </a:extLst>
              </a:tr>
              <a:tr h="5085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suministro e instalación cable tracción y certificación de polea ascensor 2 y 4 torre A1 cuota 1/4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335542"/>
                  </a:ext>
                </a:extLst>
              </a:tr>
              <a:tr h="3228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intervención tablero generador sector 2 de transferencia y distribución  cuota 2/2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505.896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113083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78.415.078,50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8244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78.415.078,50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72583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AÑO-2025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27.889.719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6.277.696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28.530.604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989257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856723"/>
                  </a:ext>
                </a:extLst>
              </a:tr>
              <a:tr h="19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78.415.079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463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88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1C56C-D9CA-71FE-A62D-9C929D80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extLst>
              <a:ext uri="{FF2B5EF4-FFF2-40B4-BE49-F238E27FC236}">
                <a16:creationId xmlns:a16="http://schemas.microsoft.com/office/drawing/2014/main" id="{242242B6-2A1B-4C57-0431-66D149B7A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662" y="3861048"/>
            <a:ext cx="5654675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C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FB49574-B30A-328F-4701-516039F07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09" y="85239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FONDO COMUN DE RESERVA AL AÑO 2025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1F18E05-CD19-E029-F86C-D352F8B7F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905439"/>
              </p:ext>
            </p:extLst>
          </p:nvPr>
        </p:nvGraphicFramePr>
        <p:xfrm>
          <a:off x="251520" y="1124744"/>
          <a:ext cx="8708504" cy="2889565"/>
        </p:xfrm>
        <a:graphic>
          <a:graphicData uri="http://schemas.openxmlformats.org/drawingml/2006/table">
            <a:tbl>
              <a:tblPr/>
              <a:tblGrid>
                <a:gridCol w="1398649">
                  <a:extLst>
                    <a:ext uri="{9D8B030D-6E8A-4147-A177-3AD203B41FA5}">
                      <a16:colId xmlns:a16="http://schemas.microsoft.com/office/drawing/2014/main" val="2565980385"/>
                    </a:ext>
                  </a:extLst>
                </a:gridCol>
                <a:gridCol w="1071957">
                  <a:extLst>
                    <a:ext uri="{9D8B030D-6E8A-4147-A177-3AD203B41FA5}">
                      <a16:colId xmlns:a16="http://schemas.microsoft.com/office/drawing/2014/main" val="2322874018"/>
                    </a:ext>
                  </a:extLst>
                </a:gridCol>
                <a:gridCol w="260332">
                  <a:extLst>
                    <a:ext uri="{9D8B030D-6E8A-4147-A177-3AD203B41FA5}">
                      <a16:colId xmlns:a16="http://schemas.microsoft.com/office/drawing/2014/main" val="150440865"/>
                    </a:ext>
                  </a:extLst>
                </a:gridCol>
                <a:gridCol w="2309622">
                  <a:extLst>
                    <a:ext uri="{9D8B030D-6E8A-4147-A177-3AD203B41FA5}">
                      <a16:colId xmlns:a16="http://schemas.microsoft.com/office/drawing/2014/main" val="170812936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36218317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815107623"/>
                    </a:ext>
                  </a:extLst>
                </a:gridCol>
                <a:gridCol w="2227784">
                  <a:extLst>
                    <a:ext uri="{9D8B030D-6E8A-4147-A177-3AD203B41FA5}">
                      <a16:colId xmlns:a16="http://schemas.microsoft.com/office/drawing/2014/main" val="3653113559"/>
                    </a:ext>
                  </a:extLst>
                </a:gridCol>
              </a:tblGrid>
              <a:tr h="337179">
                <a:tc grid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 </a:t>
                      </a: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CUENTA CONTABLE </a:t>
                      </a:r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 FCR A   NOVIEMBRE  2025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388484"/>
                  </a:ext>
                </a:extLst>
              </a:tr>
              <a:tr h="298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20645"/>
                  </a:ext>
                </a:extLst>
              </a:tr>
              <a:tr h="486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F.C.R .  COBRADOS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FCR  UTILIZADO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  CONTABLE </a:t>
                      </a:r>
                      <a:b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CUENTA FCR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732521"/>
                  </a:ext>
                </a:extLst>
              </a:tr>
              <a:tr h="5122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COBROS EN MINUTAS MENSUALES- ACUMULADOS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195.607.610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GASTOS CARGADOS AL FCR- ACUMULADOS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117.192.531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78.415.079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4397"/>
                  </a:ext>
                </a:extLst>
              </a:tr>
              <a:tr h="3047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165605"/>
                  </a:ext>
                </a:extLst>
              </a:tr>
              <a:tr h="1426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FCR  EN    BANCO ESTADO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2.029.558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2.029.558,00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194299"/>
                  </a:ext>
                </a:extLst>
              </a:tr>
              <a:tr h="33717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AJUSTE DE CUENTAS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80.444.637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408506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FF6372F0-020E-E8D4-B84C-92F17E814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672359"/>
              </p:ext>
            </p:extLst>
          </p:nvPr>
        </p:nvGraphicFramePr>
        <p:xfrm>
          <a:off x="323528" y="4095998"/>
          <a:ext cx="7772400" cy="2713123"/>
        </p:xfrm>
        <a:graphic>
          <a:graphicData uri="http://schemas.openxmlformats.org/drawingml/2006/table">
            <a:tbl>
              <a:tblPr/>
              <a:tblGrid>
                <a:gridCol w="1322195">
                  <a:extLst>
                    <a:ext uri="{9D8B030D-6E8A-4147-A177-3AD203B41FA5}">
                      <a16:colId xmlns:a16="http://schemas.microsoft.com/office/drawing/2014/main" val="1280981296"/>
                    </a:ext>
                  </a:extLst>
                </a:gridCol>
                <a:gridCol w="324312">
                  <a:extLst>
                    <a:ext uri="{9D8B030D-6E8A-4147-A177-3AD203B41FA5}">
                      <a16:colId xmlns:a16="http://schemas.microsoft.com/office/drawing/2014/main" val="2553251451"/>
                    </a:ext>
                  </a:extLst>
                </a:gridCol>
                <a:gridCol w="1430299">
                  <a:extLst>
                    <a:ext uri="{9D8B030D-6E8A-4147-A177-3AD203B41FA5}">
                      <a16:colId xmlns:a16="http://schemas.microsoft.com/office/drawing/2014/main" val="1103173247"/>
                    </a:ext>
                  </a:extLst>
                </a:gridCol>
                <a:gridCol w="1585525">
                  <a:extLst>
                    <a:ext uri="{9D8B030D-6E8A-4147-A177-3AD203B41FA5}">
                      <a16:colId xmlns:a16="http://schemas.microsoft.com/office/drawing/2014/main" val="2851754548"/>
                    </a:ext>
                  </a:extLst>
                </a:gridCol>
                <a:gridCol w="997883">
                  <a:extLst>
                    <a:ext uri="{9D8B030D-6E8A-4147-A177-3AD203B41FA5}">
                      <a16:colId xmlns:a16="http://schemas.microsoft.com/office/drawing/2014/main" val="3344884944"/>
                    </a:ext>
                  </a:extLst>
                </a:gridCol>
                <a:gridCol w="1122619">
                  <a:extLst>
                    <a:ext uri="{9D8B030D-6E8A-4147-A177-3AD203B41FA5}">
                      <a16:colId xmlns:a16="http://schemas.microsoft.com/office/drawing/2014/main" val="34765588"/>
                    </a:ext>
                  </a:extLst>
                </a:gridCol>
                <a:gridCol w="989567">
                  <a:extLst>
                    <a:ext uri="{9D8B030D-6E8A-4147-A177-3AD203B41FA5}">
                      <a16:colId xmlns:a16="http://schemas.microsoft.com/office/drawing/2014/main" val="1963206463"/>
                    </a:ext>
                  </a:extLst>
                </a:gridCol>
              </a:tblGrid>
              <a:tr h="639557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CUENTA CORRIENTE  DEL F.C.R</a:t>
                      </a:r>
                    </a:p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932000"/>
                  </a:ext>
                </a:extLst>
              </a:tr>
              <a:tr h="65787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DEPOSITOS  ACUMULADOS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GIROS- ACUMULADOS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SALDO-BANCOS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857105"/>
                  </a:ext>
                </a:extLst>
              </a:tr>
              <a:tr h="39139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79.892.538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15.000.000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64.892.538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701335"/>
                  </a:ext>
                </a:extLst>
              </a:tr>
              <a:tr h="2331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2.029.558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583943"/>
                  </a:ext>
                </a:extLst>
              </a:tr>
              <a:tr h="43303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AJUSTES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7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13.522.541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66.922.096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SALDO IGUALES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086242"/>
                  </a:ext>
                </a:extLst>
              </a:tr>
              <a:tr h="1832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diferencia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CONTABLES Y CUENTA CORRIENTE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96050"/>
                  </a:ext>
                </a:extLst>
              </a:tr>
              <a:tr h="17487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cuentas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832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72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DE09FEE-3046-043E-B0A5-01680E544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64" y="188640"/>
            <a:ext cx="8820472" cy="6371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ASPECTOS RELEVANTES  DE LA GESTION   FINANCIERA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E529CF-38D2-5F4B-F7D9-FE3D97F0349C}"/>
              </a:ext>
            </a:extLst>
          </p:cNvPr>
          <p:cNvSpPr txBox="1"/>
          <p:nvPr/>
        </p:nvSpPr>
        <p:spPr>
          <a:xfrm>
            <a:off x="441862" y="2276872"/>
            <a:ext cx="306378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dirty="0"/>
              <a:t>FUENTES DE FINANCIAMIENTO</a:t>
            </a:r>
            <a:endParaRPr lang="es-CL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77ACD3E-7156-35B2-50A2-EF3EAD1621C1}"/>
              </a:ext>
            </a:extLst>
          </p:cNvPr>
          <p:cNvSpPr txBox="1"/>
          <p:nvPr/>
        </p:nvSpPr>
        <p:spPr>
          <a:xfrm>
            <a:off x="6749988" y="2267744"/>
            <a:ext cx="2232248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USO DE RECURSOS</a:t>
            </a:r>
            <a:endParaRPr lang="es-CL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AC8E07-EEB8-3D4B-2C5A-DABC6F9683E8}"/>
              </a:ext>
            </a:extLst>
          </p:cNvPr>
          <p:cNvSpPr txBox="1"/>
          <p:nvPr/>
        </p:nvSpPr>
        <p:spPr>
          <a:xfrm>
            <a:off x="592415" y="4810649"/>
            <a:ext cx="2299925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dirty="0"/>
              <a:t>COPROPIETARIOS (AS)</a:t>
            </a:r>
            <a:endParaRPr lang="es-CL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2D7F4FF-0E2E-BE75-71EB-84F6268521FE}"/>
              </a:ext>
            </a:extLst>
          </p:cNvPr>
          <p:cNvSpPr txBox="1"/>
          <p:nvPr/>
        </p:nvSpPr>
        <p:spPr>
          <a:xfrm>
            <a:off x="3964419" y="3789040"/>
            <a:ext cx="20774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CUENTA CORRIENTE</a:t>
            </a:r>
          </a:p>
          <a:p>
            <a:pPr algn="ctr"/>
            <a:r>
              <a:rPr lang="es-ES" sz="1600" dirty="0"/>
              <a:t>GENERAL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88F972F-FDFE-288C-4368-CF448483B53D}"/>
              </a:ext>
            </a:extLst>
          </p:cNvPr>
          <p:cNvSpPr txBox="1"/>
          <p:nvPr/>
        </p:nvSpPr>
        <p:spPr>
          <a:xfrm>
            <a:off x="596929" y="3812340"/>
            <a:ext cx="217091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COFINANCIAMIENTO </a:t>
            </a:r>
          </a:p>
          <a:p>
            <a:pPr algn="ctr"/>
            <a:r>
              <a:rPr lang="es-ES" sz="1600" dirty="0"/>
              <a:t>DE GASTOS</a:t>
            </a:r>
            <a:endParaRPr lang="es-CL" sz="1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636591B-7789-976F-F8DC-1A53DE655A04}"/>
              </a:ext>
            </a:extLst>
          </p:cNvPr>
          <p:cNvSpPr txBox="1"/>
          <p:nvPr/>
        </p:nvSpPr>
        <p:spPr>
          <a:xfrm>
            <a:off x="663092" y="3086825"/>
            <a:ext cx="2299925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ARRIENDOS</a:t>
            </a:r>
            <a:endParaRPr lang="es-CL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1F9762E-54E4-EDAA-5904-A09A104DA665}"/>
              </a:ext>
            </a:extLst>
          </p:cNvPr>
          <p:cNvSpPr txBox="1"/>
          <p:nvPr/>
        </p:nvSpPr>
        <p:spPr>
          <a:xfrm>
            <a:off x="4067944" y="5301064"/>
            <a:ext cx="20774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CUENTA CORRIENTE</a:t>
            </a:r>
          </a:p>
          <a:p>
            <a:pPr algn="ctr"/>
            <a:r>
              <a:rPr lang="es-ES" sz="1600" dirty="0"/>
              <a:t>F.C.R </a:t>
            </a:r>
          </a:p>
        </p:txBody>
      </p: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E546382E-663E-433C-9128-A2E2993BEA2C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892340" y="4081428"/>
            <a:ext cx="1072079" cy="898498"/>
          </a:xfrm>
          <a:prstGeom prst="bentConnector3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4C406436-BFAB-6B9B-2C6F-5A98ECDB2787}"/>
              </a:ext>
            </a:extLst>
          </p:cNvPr>
          <p:cNvCxnSpPr>
            <a:cxnSpLocks/>
            <a:stCxn id="9" idx="3"/>
            <a:endCxn id="6" idx="1"/>
          </p:cNvCxnSpPr>
          <p:nvPr/>
        </p:nvCxnSpPr>
        <p:spPr bwMode="auto">
          <a:xfrm>
            <a:off x="2963017" y="3256102"/>
            <a:ext cx="1001402" cy="8253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id="{056AB5C0-053C-8AC7-FF5A-09246484C2BD}"/>
              </a:ext>
            </a:extLst>
          </p:cNvPr>
          <p:cNvCxnSpPr>
            <a:stCxn id="8" idx="3"/>
            <a:endCxn id="6" idx="1"/>
          </p:cNvCxnSpPr>
          <p:nvPr/>
        </p:nvCxnSpPr>
        <p:spPr bwMode="auto">
          <a:xfrm flipV="1">
            <a:off x="2767844" y="4081428"/>
            <a:ext cx="1196575" cy="233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569595FB-C883-8D90-7594-36DEB72B75C9}"/>
              </a:ext>
            </a:extLst>
          </p:cNvPr>
          <p:cNvSpPr/>
          <p:nvPr/>
        </p:nvSpPr>
        <p:spPr bwMode="auto">
          <a:xfrm rot="16200000">
            <a:off x="1437027" y="2693537"/>
            <a:ext cx="349365" cy="2613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Flecha: arriba y abajo 23">
            <a:extLst>
              <a:ext uri="{FF2B5EF4-FFF2-40B4-BE49-F238E27FC236}">
                <a16:creationId xmlns:a16="http://schemas.microsoft.com/office/drawing/2014/main" id="{41FC7038-32CC-4A41-59E7-8B40A0D08276}"/>
              </a:ext>
            </a:extLst>
          </p:cNvPr>
          <p:cNvSpPr/>
          <p:nvPr/>
        </p:nvSpPr>
        <p:spPr bwMode="auto">
          <a:xfrm>
            <a:off x="4864374" y="4508976"/>
            <a:ext cx="484632" cy="792088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5422807-28FB-ED77-05B7-15AF27ABA9E8}"/>
              </a:ext>
            </a:extLst>
          </p:cNvPr>
          <p:cNvSpPr txBox="1"/>
          <p:nvPr/>
        </p:nvSpPr>
        <p:spPr>
          <a:xfrm>
            <a:off x="4067944" y="2757559"/>
            <a:ext cx="177033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INGRESOS</a:t>
            </a:r>
            <a:endParaRPr lang="es-CL" sz="1600" dirty="0"/>
          </a:p>
        </p:txBody>
      </p:sp>
      <p:cxnSp>
        <p:nvCxnSpPr>
          <p:cNvPr id="28" name="Conector: angular 27">
            <a:extLst>
              <a:ext uri="{FF2B5EF4-FFF2-40B4-BE49-F238E27FC236}">
                <a16:creationId xmlns:a16="http://schemas.microsoft.com/office/drawing/2014/main" id="{1B827F11-7023-D1F8-3395-D42BE969F4C7}"/>
              </a:ext>
            </a:extLst>
          </p:cNvPr>
          <p:cNvCxnSpPr>
            <a:stCxn id="3" idx="3"/>
            <a:endCxn id="25" idx="0"/>
          </p:cNvCxnSpPr>
          <p:nvPr/>
        </p:nvCxnSpPr>
        <p:spPr bwMode="auto">
          <a:xfrm>
            <a:off x="3505649" y="2446149"/>
            <a:ext cx="1447463" cy="311410"/>
          </a:xfrm>
          <a:prstGeom prst="bentConnector2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31" name="Flecha: a la derecha 30">
            <a:extLst>
              <a:ext uri="{FF2B5EF4-FFF2-40B4-BE49-F238E27FC236}">
                <a16:creationId xmlns:a16="http://schemas.microsoft.com/office/drawing/2014/main" id="{05E824A8-B5FD-123F-4B53-003304FA3131}"/>
              </a:ext>
            </a:extLst>
          </p:cNvPr>
          <p:cNvSpPr/>
          <p:nvPr/>
        </p:nvSpPr>
        <p:spPr bwMode="auto">
          <a:xfrm>
            <a:off x="6145436" y="4024344"/>
            <a:ext cx="637397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A418738F-EB5D-CFBB-4CA0-7AE8FCF8D0B9}"/>
              </a:ext>
            </a:extLst>
          </p:cNvPr>
          <p:cNvSpPr/>
          <p:nvPr/>
        </p:nvSpPr>
        <p:spPr bwMode="auto">
          <a:xfrm rot="5400000">
            <a:off x="4733199" y="3213616"/>
            <a:ext cx="539933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4AB333E-286E-60EE-7750-723BDD9139C6}"/>
              </a:ext>
            </a:extLst>
          </p:cNvPr>
          <p:cNvSpPr txBox="1"/>
          <p:nvPr/>
        </p:nvSpPr>
        <p:spPr>
          <a:xfrm>
            <a:off x="6804342" y="6330806"/>
            <a:ext cx="1925271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GASTOS COMUNES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3E291B9-3E6E-08BA-911F-7764391B6453}"/>
              </a:ext>
            </a:extLst>
          </p:cNvPr>
          <p:cNvSpPr txBox="1"/>
          <p:nvPr/>
        </p:nvSpPr>
        <p:spPr>
          <a:xfrm>
            <a:off x="6786676" y="3007631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GASTOS COMUNES</a:t>
            </a:r>
          </a:p>
        </p:txBody>
      </p:sp>
      <p:sp>
        <p:nvSpPr>
          <p:cNvPr id="43" name="Flecha: a la derecha 42">
            <a:extLst>
              <a:ext uri="{FF2B5EF4-FFF2-40B4-BE49-F238E27FC236}">
                <a16:creationId xmlns:a16="http://schemas.microsoft.com/office/drawing/2014/main" id="{4FD6CBF6-53D7-4BDE-29B3-0B6B85D697D3}"/>
              </a:ext>
            </a:extLst>
          </p:cNvPr>
          <p:cNvSpPr/>
          <p:nvPr/>
        </p:nvSpPr>
        <p:spPr bwMode="auto">
          <a:xfrm rot="5400000">
            <a:off x="7749594" y="2538154"/>
            <a:ext cx="306411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4B11C38E-B99B-5D55-1C2D-2FCFCFA014D6}"/>
              </a:ext>
            </a:extLst>
          </p:cNvPr>
          <p:cNvSpPr txBox="1"/>
          <p:nvPr/>
        </p:nvSpPr>
        <p:spPr>
          <a:xfrm>
            <a:off x="6806978" y="4053570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CHEQUES c/2 firmas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DDC58B6-374F-4904-C7F5-D2CED426F0C9}"/>
              </a:ext>
            </a:extLst>
          </p:cNvPr>
          <p:cNvSpPr txBox="1"/>
          <p:nvPr/>
        </p:nvSpPr>
        <p:spPr>
          <a:xfrm>
            <a:off x="6806978" y="5317193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Reg. Sistema contable</a:t>
            </a:r>
          </a:p>
        </p:txBody>
      </p:sp>
      <p:sp>
        <p:nvSpPr>
          <p:cNvPr id="46" name="Flecha: a la derecha 45">
            <a:extLst>
              <a:ext uri="{FF2B5EF4-FFF2-40B4-BE49-F238E27FC236}">
                <a16:creationId xmlns:a16="http://schemas.microsoft.com/office/drawing/2014/main" id="{6B4A909B-2866-B9AD-B418-C8C6DC6DA99D}"/>
              </a:ext>
            </a:extLst>
          </p:cNvPr>
          <p:cNvSpPr/>
          <p:nvPr/>
        </p:nvSpPr>
        <p:spPr bwMode="auto">
          <a:xfrm rot="5400000">
            <a:off x="7587006" y="5731500"/>
            <a:ext cx="539933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75033480-C2C0-4BEB-9A7F-AE148BDE48F1}"/>
              </a:ext>
            </a:extLst>
          </p:cNvPr>
          <p:cNvSpPr/>
          <p:nvPr/>
        </p:nvSpPr>
        <p:spPr bwMode="auto">
          <a:xfrm rot="5400000">
            <a:off x="7460928" y="4616768"/>
            <a:ext cx="792090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0" name="Conector: angular 49">
            <a:extLst>
              <a:ext uri="{FF2B5EF4-FFF2-40B4-BE49-F238E27FC236}">
                <a16:creationId xmlns:a16="http://schemas.microsoft.com/office/drawing/2014/main" id="{03D07578-EA4C-5F75-B2A0-8700B31654D3}"/>
              </a:ext>
            </a:extLst>
          </p:cNvPr>
          <p:cNvCxnSpPr>
            <a:stCxn id="33" idx="1"/>
            <a:endCxn id="5" idx="2"/>
          </p:cNvCxnSpPr>
          <p:nvPr/>
        </p:nvCxnSpPr>
        <p:spPr bwMode="auto">
          <a:xfrm rot="10800000">
            <a:off x="1742378" y="5149203"/>
            <a:ext cx="5061964" cy="1350880"/>
          </a:xfrm>
          <a:prstGeom prst="bentConnector2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lgDashDotDot"/>
            <a:miter lim="800000"/>
            <a:headEnd type="none" w="med" len="med"/>
            <a:tailEnd type="triangle"/>
          </a:ln>
          <a:effectLst/>
        </p:spPr>
      </p:cxnSp>
      <p:sp>
        <p:nvSpPr>
          <p:cNvPr id="60" name="Flecha: a la derecha 59">
            <a:extLst>
              <a:ext uri="{FF2B5EF4-FFF2-40B4-BE49-F238E27FC236}">
                <a16:creationId xmlns:a16="http://schemas.microsoft.com/office/drawing/2014/main" id="{03D15D61-F34D-9361-2F93-396A3791B2D4}"/>
              </a:ext>
            </a:extLst>
          </p:cNvPr>
          <p:cNvSpPr/>
          <p:nvPr/>
        </p:nvSpPr>
        <p:spPr bwMode="auto">
          <a:xfrm rot="5400000">
            <a:off x="7613198" y="3506244"/>
            <a:ext cx="484632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1" name="Cruz 60">
            <a:extLst>
              <a:ext uri="{FF2B5EF4-FFF2-40B4-BE49-F238E27FC236}">
                <a16:creationId xmlns:a16="http://schemas.microsoft.com/office/drawing/2014/main" id="{9B546DF3-C84D-FAA3-C535-34A21B357C89}"/>
              </a:ext>
            </a:extLst>
          </p:cNvPr>
          <p:cNvSpPr/>
          <p:nvPr/>
        </p:nvSpPr>
        <p:spPr bwMode="auto">
          <a:xfrm>
            <a:off x="1527135" y="4437112"/>
            <a:ext cx="380570" cy="338555"/>
          </a:xfrm>
          <a:prstGeom prst="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2" name="Cruz 61">
            <a:extLst>
              <a:ext uri="{FF2B5EF4-FFF2-40B4-BE49-F238E27FC236}">
                <a16:creationId xmlns:a16="http://schemas.microsoft.com/office/drawing/2014/main" id="{18D8041F-D18D-2227-0993-81AC85E23F9E}"/>
              </a:ext>
            </a:extLst>
          </p:cNvPr>
          <p:cNvSpPr/>
          <p:nvPr/>
        </p:nvSpPr>
        <p:spPr bwMode="auto">
          <a:xfrm>
            <a:off x="1481041" y="3439172"/>
            <a:ext cx="380570" cy="338555"/>
          </a:xfrm>
          <a:prstGeom prst="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90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8B1B-E20D-6623-2896-CF6417C07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extLst>
              <a:ext uri="{FF2B5EF4-FFF2-40B4-BE49-F238E27FC236}">
                <a16:creationId xmlns:a16="http://schemas.microsoft.com/office/drawing/2014/main" id="{594D070C-4FFA-C63D-0A87-2CE9DAF57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2406079"/>
            <a:ext cx="601669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dirty="0"/>
              <a:t>CUENTA CORRIENTE  /  REGISTRO EXCEL</a:t>
            </a:r>
            <a:endParaRPr lang="es-CL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76C427B-18C3-A4B2-4FB5-1C914B0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124744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CUENTA BANCARIAS AL AÑO 2025</a:t>
            </a:r>
          </a:p>
        </p:txBody>
      </p:sp>
      <p:sp>
        <p:nvSpPr>
          <p:cNvPr id="2" name="Botón de acción: ir a inicio 1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FDC146B9-84CF-E779-77E4-C8409E879B95}"/>
              </a:ext>
            </a:extLst>
          </p:cNvPr>
          <p:cNvSpPr/>
          <p:nvPr/>
        </p:nvSpPr>
        <p:spPr bwMode="auto">
          <a:xfrm>
            <a:off x="1396350" y="2276872"/>
            <a:ext cx="871394" cy="720080"/>
          </a:xfrm>
          <a:prstGeom prst="actionButtonHom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Botón de acción: obtener información 2">
            <a:hlinkClick r:id="rId3" action="ppaction://hlinkfile" highlightClick="1"/>
            <a:extLst>
              <a:ext uri="{FF2B5EF4-FFF2-40B4-BE49-F238E27FC236}">
                <a16:creationId xmlns:a16="http://schemas.microsoft.com/office/drawing/2014/main" id="{A6611CF8-9A23-C341-7444-86912DBCEC58}"/>
              </a:ext>
            </a:extLst>
          </p:cNvPr>
          <p:cNvSpPr/>
          <p:nvPr/>
        </p:nvSpPr>
        <p:spPr bwMode="auto">
          <a:xfrm>
            <a:off x="7668344" y="3028950"/>
            <a:ext cx="504056" cy="641762"/>
          </a:xfrm>
          <a:prstGeom prst="actionButtonInformation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510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203E4-0EE0-2AB6-5B4C-A2F220459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CDFA48D-0295-0923-B5A3-49864390C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564935"/>
              </p:ext>
            </p:extLst>
          </p:nvPr>
        </p:nvGraphicFramePr>
        <p:xfrm>
          <a:off x="1763688" y="3429000"/>
          <a:ext cx="6705600" cy="1171575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3260728874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94696089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762683744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600" b="1" i="0" u="none" strike="noStrike">
                          <a:effectLst/>
                          <a:latin typeface="Arial" panose="020B0604020202020204" pitchFamily="34" charset="0"/>
                        </a:rPr>
                        <a:t>ESTACIONAMIENTOS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1" i="0" u="none" strike="noStrike" dirty="0">
                          <a:effectLst/>
                          <a:latin typeface="Arial" panose="020B0604020202020204" pitchFamily="34" charset="0"/>
                        </a:rPr>
                        <a:t>40.288.895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7432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400" b="1" i="0" u="none" strike="noStrike" dirty="0">
                          <a:effectLst/>
                          <a:latin typeface="Arial" panose="020B0604020202020204" pitchFamily="34" charset="0"/>
                        </a:rPr>
                        <a:t>DEPARTAMENTOS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38.742.691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1137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BODEGAS INSTITUCIONALES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6.813.473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74702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ESTACIONAMIENTOS INSTITUCIONALES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15.955.849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3623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400" b="1" i="0" u="none" strike="noStrike" dirty="0">
                          <a:effectLst/>
                          <a:latin typeface="Arial" panose="020B0604020202020204" pitchFamily="34" charset="0"/>
                        </a:rPr>
                        <a:t>LOCALES  COMERCIALES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20.346.835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246797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5CDD6950-2B17-FAE3-CB02-F95CBFF0475F}"/>
              </a:ext>
            </a:extLst>
          </p:cNvPr>
          <p:cNvSpPr txBox="1"/>
          <p:nvPr/>
        </p:nvSpPr>
        <p:spPr>
          <a:xfrm>
            <a:off x="1115616" y="1052736"/>
            <a:ext cx="68985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/>
              <a:t>DEUDORES MOROSOS -  SOLO DEUDA NOMINAL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19044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C656F-9345-2FD3-EA78-575AF9EFC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7A53EFB-AA8D-05BD-D696-E7D97EA03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924944"/>
            <a:ext cx="6614733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1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3AB6D43-23BA-AC8D-6B15-9C6DA2381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1124744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DESAFIOS  Y PROYECCION DE LA  ADMINISTRACION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851AA8-5AA3-014C-42E0-656E480C8051}"/>
              </a:ext>
            </a:extLst>
          </p:cNvPr>
          <p:cNvSpPr txBox="1"/>
          <p:nvPr/>
        </p:nvSpPr>
        <p:spPr>
          <a:xfrm>
            <a:off x="0" y="1916833"/>
            <a:ext cx="3824648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dirty="0"/>
              <a:t>DE FUENTES DE FINANCIAMIENTO</a:t>
            </a:r>
            <a:endParaRPr lang="es-CL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5E8227-41B9-6FDE-41BC-34F9325D5C75}"/>
              </a:ext>
            </a:extLst>
          </p:cNvPr>
          <p:cNvSpPr txBox="1"/>
          <p:nvPr/>
        </p:nvSpPr>
        <p:spPr>
          <a:xfrm>
            <a:off x="218475" y="3673973"/>
            <a:ext cx="1863011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600" dirty="0"/>
              <a:t>ADMINISTRACION</a:t>
            </a:r>
            <a:endParaRPr lang="es-CL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3563BA-10E3-F296-B666-575B68654330}"/>
              </a:ext>
            </a:extLst>
          </p:cNvPr>
          <p:cNvSpPr txBox="1"/>
          <p:nvPr/>
        </p:nvSpPr>
        <p:spPr>
          <a:xfrm>
            <a:off x="907763" y="5717633"/>
            <a:ext cx="6425477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Materializar Cobros G. Comunes </a:t>
            </a:r>
            <a:r>
              <a:rPr lang="es-ES" sz="1600" dirty="0" err="1"/>
              <a:t>via</a:t>
            </a:r>
            <a:r>
              <a:rPr lang="es-ES" sz="1600" dirty="0"/>
              <a:t> Correo </a:t>
            </a:r>
            <a:r>
              <a:rPr lang="es-ES" sz="1600" dirty="0" err="1"/>
              <a:t>Electronico</a:t>
            </a:r>
            <a:r>
              <a:rPr lang="es-ES" sz="1600" dirty="0"/>
              <a:t> y pagina WEB</a:t>
            </a:r>
            <a:endParaRPr lang="es-CL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E0937F-4511-92CD-EACE-C29CA0830EF2}"/>
              </a:ext>
            </a:extLst>
          </p:cNvPr>
          <p:cNvSpPr txBox="1"/>
          <p:nvPr/>
        </p:nvSpPr>
        <p:spPr>
          <a:xfrm>
            <a:off x="1220733" y="2420888"/>
            <a:ext cx="5799539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Mantener en forma permanente los Arriendos</a:t>
            </a:r>
            <a:endParaRPr lang="es-CL" sz="1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4DFE918-9C06-7759-F8B1-F7EF48DA7FBE}"/>
              </a:ext>
            </a:extLst>
          </p:cNvPr>
          <p:cNvSpPr txBox="1"/>
          <p:nvPr/>
        </p:nvSpPr>
        <p:spPr>
          <a:xfrm>
            <a:off x="2051720" y="2927841"/>
            <a:ext cx="5799538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Reforzar sistema de cobros a morosos (comité especial)</a:t>
            </a:r>
            <a:endParaRPr lang="es-CL" sz="16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392EA6-B697-1782-6892-6D0BAE0556A8}"/>
              </a:ext>
            </a:extLst>
          </p:cNvPr>
          <p:cNvSpPr txBox="1"/>
          <p:nvPr/>
        </p:nvSpPr>
        <p:spPr>
          <a:xfrm>
            <a:off x="2507198" y="4886958"/>
            <a:ext cx="488858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Perfeccionar Pagina WEB-oficial.  ( comité especial )</a:t>
            </a:r>
            <a:endParaRPr lang="es-CL" sz="16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B6788E-D4C3-92AF-C931-AF7044FD1E24}"/>
              </a:ext>
            </a:extLst>
          </p:cNvPr>
          <p:cNvSpPr txBox="1"/>
          <p:nvPr/>
        </p:nvSpPr>
        <p:spPr>
          <a:xfrm>
            <a:off x="899592" y="6309320"/>
            <a:ext cx="7053149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Restudiar sistema computacional de registro Propietarios y Gastos Comunes</a:t>
            </a:r>
            <a:endParaRPr lang="es-CL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E65904-9035-1141-B792-03FF0F2D74DB}"/>
              </a:ext>
            </a:extLst>
          </p:cNvPr>
          <p:cNvSpPr txBox="1"/>
          <p:nvPr/>
        </p:nvSpPr>
        <p:spPr>
          <a:xfrm>
            <a:off x="1526396" y="4515332"/>
            <a:ext cx="6862027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Reforzar La Integración  entre La Comunidad y La Administración </a:t>
            </a:r>
            <a:endParaRPr lang="es-CL" sz="1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E462FD9-8D4A-D9DD-6891-E0E9DF2F14ED}"/>
              </a:ext>
            </a:extLst>
          </p:cNvPr>
          <p:cNvSpPr txBox="1"/>
          <p:nvPr/>
        </p:nvSpPr>
        <p:spPr>
          <a:xfrm>
            <a:off x="1475656" y="4073837"/>
            <a:ext cx="5799538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Terminar Registro Oficial Copropietarios</a:t>
            </a:r>
            <a:endParaRPr lang="es-CL" sz="1600" dirty="0"/>
          </a:p>
        </p:txBody>
      </p:sp>
    </p:spTree>
    <p:extLst>
      <p:ext uri="{BB962C8B-B14F-4D97-AF65-F5344CB8AC3E}">
        <p14:creationId xmlns:p14="http://schemas.microsoft.com/office/powerpoint/2010/main" val="2564625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0423AC7D-2C35-7182-4F2A-D17363BFC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1196752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INICIATIVAS DE ACUERDOS DE ASAMBLEA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A6F765-F05A-204E-F395-30A28E4DA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784" y="2646610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RATIFICAR PERIODO DEL COMITÉ A ABRIL-2026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FA29C5B-C679-CCAB-5372-ED6AABE3C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5166643"/>
            <a:ext cx="7465714" cy="31942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MARZO-2026  ELECCION NUEVO COMITÉ DE ADMINISTRACION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84EA34F-8CBF-F0AE-F8BE-601032873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784" y="3140968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APROBAR CUENTA DEL COMITE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495F0DB-AE01-4DC7-74C7-202DF7014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644" y="5736316"/>
            <a:ext cx="6357938" cy="31942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1800" dirty="0">
                <a:solidFill>
                  <a:schemeClr val="tx1"/>
                </a:solidFill>
              </a:rPr>
              <a:t>ALGUNAS SITUACIONES DE INTERES GENERAL</a:t>
            </a:r>
            <a:endParaRPr lang="es-CL" sz="1800" dirty="0">
              <a:solidFill>
                <a:schemeClr val="tx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CA5D879-B001-C088-9FA0-30148DAE6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135854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DEL  ACTUAL  COMITE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8176D4C-733D-0F8D-B6F1-D81410178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81128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INICIATIVAS PARA EL AÑO 2026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F62972A-8EA4-2E1C-1FDB-37ECDCD4E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508" y="6309320"/>
            <a:ext cx="6357938" cy="31942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1800" dirty="0">
                <a:solidFill>
                  <a:schemeClr val="tx1"/>
                </a:solidFill>
              </a:rPr>
              <a:t>varios</a:t>
            </a:r>
            <a:endParaRPr lang="es-CL" sz="1800" dirty="0">
              <a:solidFill>
                <a:schemeClr val="tx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7381128-37A2-DFF9-2ADB-D043095E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784" y="3801798"/>
            <a:ext cx="6357938" cy="3194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sz="1800" dirty="0">
                <a:solidFill>
                  <a:schemeClr val="tx1"/>
                </a:solidFill>
              </a:rPr>
              <a:t>CREAR COMITÉ PARA PREPARAR ASAMBLEA VIRTUAL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FEEFE0-3641-7564-F14B-55F280081241}"/>
              </a:ext>
            </a:extLst>
          </p:cNvPr>
          <p:cNvSpPr txBox="1"/>
          <p:nvPr/>
        </p:nvSpPr>
        <p:spPr>
          <a:xfrm>
            <a:off x="7956376" y="5736316"/>
            <a:ext cx="888064" cy="307777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dirty="0"/>
              <a:t>NORMAS</a:t>
            </a:r>
            <a:endParaRPr lang="es-CL" sz="1400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C7664742-5922-A8DD-8C72-174466472C72}"/>
              </a:ext>
            </a:extLst>
          </p:cNvPr>
          <p:cNvSpPr/>
          <p:nvPr/>
        </p:nvSpPr>
        <p:spPr bwMode="auto">
          <a:xfrm>
            <a:off x="8881195" y="5647888"/>
            <a:ext cx="209054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17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0D4769-021C-E3A8-A5AA-636AF16E4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35" y="2070268"/>
            <a:ext cx="8238703" cy="27174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859395C-5B92-9097-9F3D-F2DE697AE575}"/>
              </a:ext>
            </a:extLst>
          </p:cNvPr>
          <p:cNvSpPr txBox="1"/>
          <p:nvPr/>
        </p:nvSpPr>
        <p:spPr>
          <a:xfrm>
            <a:off x="1115616" y="1023119"/>
            <a:ext cx="741682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Registros oficiales de Copropietarios y Residentes </a:t>
            </a:r>
            <a:endParaRPr lang="es-C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BD4D9F4-998B-5AB1-AED2-29820AF8D9F3}"/>
              </a:ext>
            </a:extLst>
          </p:cNvPr>
          <p:cNvSpPr txBox="1"/>
          <p:nvPr/>
        </p:nvSpPr>
        <p:spPr>
          <a:xfrm>
            <a:off x="2339752" y="5142383"/>
            <a:ext cx="367240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Balance gestión realizada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59980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0355EB2-64DD-7C1A-5D5A-62CDE9579B8D}"/>
              </a:ext>
            </a:extLst>
          </p:cNvPr>
          <p:cNvSpPr txBox="1"/>
          <p:nvPr/>
        </p:nvSpPr>
        <p:spPr>
          <a:xfrm>
            <a:off x="1259632" y="1954272"/>
            <a:ext cx="6624736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s-ES" sz="1400" b="1" i="0" u="none" strike="noStrike" baseline="0" dirty="0">
                <a:latin typeface="Courier"/>
              </a:rPr>
              <a:t>8) </a:t>
            </a:r>
            <a:r>
              <a:rPr lang="es-ES" sz="1800" b="1" i="0" u="none" strike="noStrike" baseline="0" dirty="0">
                <a:latin typeface="Courier"/>
              </a:rPr>
              <a:t>Obligación económica</a:t>
            </a:r>
            <a:r>
              <a:rPr lang="es-ES" sz="1400" b="1" i="0" u="none" strike="noStrike" baseline="0" dirty="0">
                <a:latin typeface="Courier"/>
              </a:rPr>
              <a:t>: todo pago en dinero que debe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efectuar el copropietario para cubrir gastos comunes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ordinarios, gastos comunes extraordinarios o del fondo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común de reserva, fondo operacional inicial, </a:t>
            </a:r>
            <a:r>
              <a:rPr lang="es-ES" sz="1400" b="1" i="0" u="none" strike="noStrike" baseline="0" dirty="0">
                <a:highlight>
                  <a:srgbClr val="FFFF00"/>
                </a:highlight>
                <a:latin typeface="Courier"/>
              </a:rPr>
              <a:t>multas,</a:t>
            </a:r>
          </a:p>
          <a:p>
            <a:pPr algn="l"/>
            <a:r>
              <a:rPr lang="es-ES" sz="1400" b="1" i="0" u="none" strike="noStrike" baseline="0" dirty="0">
                <a:highlight>
                  <a:srgbClr val="FFFF00"/>
                </a:highlight>
                <a:latin typeface="Courier"/>
              </a:rPr>
              <a:t>intereses, </a:t>
            </a:r>
            <a:r>
              <a:rPr lang="es-ES" sz="1400" b="1" i="0" u="none" strike="noStrike" baseline="0" dirty="0">
                <a:latin typeface="Courier"/>
              </a:rPr>
              <a:t>primas de seguros u otros, según determine el</a:t>
            </a:r>
          </a:p>
          <a:p>
            <a:pPr algn="l"/>
            <a:r>
              <a:rPr lang="es-CL" sz="1400" b="1" i="0" u="none" strike="noStrike" baseline="0" dirty="0">
                <a:latin typeface="Courier"/>
              </a:rPr>
              <a:t>respectivo reglamento de copropiedad.</a:t>
            </a:r>
            <a:endParaRPr lang="es-CL" sz="14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1ADECA-1CB6-C94B-60D6-720775007B9C}"/>
              </a:ext>
            </a:extLst>
          </p:cNvPr>
          <p:cNvSpPr txBox="1"/>
          <p:nvPr/>
        </p:nvSpPr>
        <p:spPr>
          <a:xfrm>
            <a:off x="1389512" y="3976618"/>
            <a:ext cx="7326560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s-ES" sz="1400" b="1" i="0" u="none" strike="noStrike" baseline="0" dirty="0">
                <a:latin typeface="Courier"/>
              </a:rPr>
              <a:t>Artículo 7°.- Cada copropietario deberá pagar las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obligaciones económicas del condominio dentro de los diez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primeros días siguientes a la fecha de emisión del</a:t>
            </a:r>
          </a:p>
          <a:p>
            <a:pPr algn="l"/>
            <a:r>
              <a:rPr lang="es-CL" sz="1400" b="1" i="0" u="none" strike="noStrike" baseline="0" dirty="0">
                <a:latin typeface="Courier"/>
              </a:rPr>
              <a:t>correspondiente aviso de cobro, salvo que el reglamento de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copropiedad establezca otra periodicidad o plazo. </a:t>
            </a:r>
            <a:r>
              <a:rPr lang="es-ES" sz="1400" b="1" i="0" u="none" strike="noStrike" baseline="0" dirty="0">
                <a:highlight>
                  <a:srgbClr val="FFFF00"/>
                </a:highlight>
                <a:latin typeface="Courier"/>
              </a:rPr>
              <a:t>Si</a:t>
            </a:r>
          </a:p>
          <a:p>
            <a:pPr algn="l"/>
            <a:r>
              <a:rPr lang="es-ES" sz="1400" b="1" i="0" u="none" strike="noStrike" baseline="0" dirty="0">
                <a:highlight>
                  <a:srgbClr val="FFFF00"/>
                </a:highlight>
                <a:latin typeface="Courier"/>
              </a:rPr>
              <a:t>incurriere en mora, la deuda devengará el interés </a:t>
            </a:r>
            <a:r>
              <a:rPr lang="es-ES" sz="1400" b="1" i="0" u="none" strike="noStrike" baseline="0" dirty="0">
                <a:latin typeface="Courier"/>
              </a:rPr>
              <a:t>que se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disponga en dicho reglamento, o en su defecto en el</a:t>
            </a:r>
          </a:p>
          <a:p>
            <a:pPr algn="l"/>
            <a:r>
              <a:rPr lang="es-ES" sz="1400" b="1" i="0" u="none" strike="noStrike" baseline="0" dirty="0">
                <a:latin typeface="Courier"/>
              </a:rPr>
              <a:t>reglamento tipo, el que no podrá ser superior al 50% del</a:t>
            </a:r>
          </a:p>
          <a:p>
            <a:pPr algn="l"/>
            <a:r>
              <a:rPr lang="es-CL" sz="1400" b="1" i="0" u="none" strike="noStrike" baseline="0" dirty="0">
                <a:latin typeface="Courier"/>
              </a:rPr>
              <a:t>interés corriente bancario.</a:t>
            </a:r>
            <a:endParaRPr lang="es-CL" sz="1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9D96ADF-B8F3-030A-5A04-D4F20AB86BA4}"/>
              </a:ext>
            </a:extLst>
          </p:cNvPr>
          <p:cNvSpPr txBox="1"/>
          <p:nvPr/>
        </p:nvSpPr>
        <p:spPr>
          <a:xfrm>
            <a:off x="1115616" y="973877"/>
            <a:ext cx="4608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OBLIGACIONES ECONÓMICAS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51411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039326C-CAFA-8FDB-7EB0-47052DE35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276872"/>
            <a:ext cx="8891661" cy="265757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C057938-1886-89BF-5668-DBF294E1EC67}"/>
              </a:ext>
            </a:extLst>
          </p:cNvPr>
          <p:cNvSpPr txBox="1"/>
          <p:nvPr/>
        </p:nvSpPr>
        <p:spPr>
          <a:xfrm>
            <a:off x="1331640" y="98072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Revisiones-Certificaciones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87136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5E3245B-AA19-78B0-52BD-1168901DE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420888"/>
            <a:ext cx="8348293" cy="23042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166674-C781-02BE-69B8-CD1009F4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437112"/>
            <a:ext cx="8348293" cy="230425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E6C8889-771F-670A-33C0-4832A40C1F2B}"/>
              </a:ext>
            </a:extLst>
          </p:cNvPr>
          <p:cNvSpPr txBox="1"/>
          <p:nvPr/>
        </p:nvSpPr>
        <p:spPr>
          <a:xfrm>
            <a:off x="1259632" y="836712"/>
            <a:ext cx="42147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Tenencia de Mascotas</a:t>
            </a:r>
            <a:endParaRPr lang="es-CL" dirty="0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50E59DF5-F6C7-9322-6FF0-7F9DC7A3C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660192" rIns="91440" bIns="368184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2005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90248-3008-60CA-C179-5F59F20DC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1AAF37C3-1C7A-4FC7-6CE0-460E44218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88640"/>
            <a:ext cx="8676456" cy="5101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660192" rIns="91440" bIns="368184" numCol="1" anchor="ctr" anchorCtr="0" compatLnSpc="1">
            <a:prstTxWarp prst="textNoShape">
              <a:avLst/>
            </a:prstTxWarp>
            <a:spAutoFit/>
          </a:bodyPr>
          <a:lstStyle>
            <a:lvl1pPr indent="381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Artículo 30. Todo copropietario estará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obligado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asistir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sesiones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respectivas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sea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personalmente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 El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designado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deberá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presentar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poder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simple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cual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copropietario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establezca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las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facultades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acompañado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las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copias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las cédulas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identidad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tanto del copropietario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quien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ejercerá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 El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documento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otorga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deberá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presentarse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al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momento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cuando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ésta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realice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forma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presencial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virtual, o al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momento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entregar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votación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caso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trate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consulta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escrita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kumimoji="0" lang="es-CL" altLang="es-CL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Si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copropietario no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asistiere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personalmente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y no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hiciere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uso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del derecho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designar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habiéndolo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designado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éste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no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asistiere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para este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efecto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entenderá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acepta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solo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ministerio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 ley,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asuma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para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asistir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y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votar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arrendatario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ocupante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quien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hubiere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entregado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tenencia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y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encuentre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individualizado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calidad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tal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Registro de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Copropietarios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hace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referencia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artículo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28 de este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reglamento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 En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aquellos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casos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los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arrendatarios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u 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ocupantes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unidades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no se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encuentren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incorporados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registro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referido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podrán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acreditar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calidad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tal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ante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administrador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conformidad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lo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dispuesto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Ley y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reglamento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kumimoji="0" lang="es-CL" altLang="es-CL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Sin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perjuicio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ello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propietario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podrá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comunicar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comité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administración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y al administrador,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decisión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no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otorgar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facultad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copropiedad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al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arrendatario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al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ocupante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para lo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cual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bastará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dejar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constancia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dicha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circunstancia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mediante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envío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un correo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electrónico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parte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del copropietario a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casillas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correo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electrónico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comité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administración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y del administrador 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mediante</a:t>
            </a:r>
            <a:endParaRPr kumimoji="0" lang="es-CL" altLang="es-CL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comunicación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escrita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soporte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material,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entregada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personalmente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cualquiera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ellos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señalando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previamente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período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tiempo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durante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cual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no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otorgará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facultad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referida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 Esta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decisión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siempre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revocable, y tanto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comité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administración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administrador,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procederán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conformidad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última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comunicación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enviada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por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los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copropietarios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sobre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particular.</a:t>
            </a:r>
            <a:endParaRPr kumimoji="0" lang="es-CL" altLang="es-CL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No obstante, para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materias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señaladas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artículo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15 de la Ley,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requieran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quórum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mayoría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reforzada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arrendatario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u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ocupante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necesitará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autorización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expresa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propietario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unidad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para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misma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forma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este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reglamento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lo ha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definido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para la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general.</a:t>
            </a:r>
            <a:endParaRPr kumimoji="0" lang="es-CL" altLang="es-CL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6D7AF82E-9A6B-D8B7-2B3B-83C7C9050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91336"/>
            <a:ext cx="867645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Aquellos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copropietarios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no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participen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las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no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sean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representados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ellas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ni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justifiquen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inasistencia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serán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multados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con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monto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equivalente</a:t>
            </a:r>
            <a:r>
              <a:rPr kumimoji="0" lang="en-US" altLang="es-CL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1 Unidad de Fomento.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Únicamente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se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considerarán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justificaciones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válidas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frente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una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inasistencia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asamblea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situaciones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carácter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médico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afecten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al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correspondiente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copropietario o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quien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estuviere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definido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para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asistir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su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representación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las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serán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acreditadas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través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certificados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médicos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o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certificados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egreso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hospitalario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, u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otras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circunstancias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imprevistas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que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sean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debidamente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acreditadas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ante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el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comité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de </a:t>
            </a:r>
            <a:r>
              <a:rPr kumimoji="0" lang="en-US" altLang="es-CL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administración</a:t>
            </a:r>
            <a:r>
              <a:rPr kumimoji="0" lang="en-US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kumimoji="0" lang="en-US" altLang="es-CL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22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DE09FEE-3046-043E-B0A5-01680E544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64" y="188640"/>
            <a:ext cx="8820472" cy="6371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REGLAS BASICAS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2D7F4FF-0E2E-BE75-71EB-84F6268521FE}"/>
              </a:ext>
            </a:extLst>
          </p:cNvPr>
          <p:cNvSpPr txBox="1"/>
          <p:nvPr/>
        </p:nvSpPr>
        <p:spPr>
          <a:xfrm>
            <a:off x="2546576" y="4371955"/>
            <a:ext cx="20774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CUENTA CORRIENTE</a:t>
            </a:r>
          </a:p>
          <a:p>
            <a:pPr algn="ctr"/>
            <a:r>
              <a:rPr lang="es-ES" sz="1600" dirty="0"/>
              <a:t>GENERAL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1F9762E-54E4-EDAA-5904-A09A104DA665}"/>
              </a:ext>
            </a:extLst>
          </p:cNvPr>
          <p:cNvSpPr txBox="1"/>
          <p:nvPr/>
        </p:nvSpPr>
        <p:spPr>
          <a:xfrm>
            <a:off x="2546576" y="5503886"/>
            <a:ext cx="20774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/>
              <a:t>CUENTA CORRIENTE</a:t>
            </a:r>
          </a:p>
          <a:p>
            <a:pPr algn="ctr"/>
            <a:r>
              <a:rPr lang="es-ES" sz="1600" dirty="0"/>
              <a:t>F.C.R </a:t>
            </a:r>
          </a:p>
        </p:txBody>
      </p:sp>
      <p:sp>
        <p:nvSpPr>
          <p:cNvPr id="24" name="Flecha: arriba y abajo 23">
            <a:extLst>
              <a:ext uri="{FF2B5EF4-FFF2-40B4-BE49-F238E27FC236}">
                <a16:creationId xmlns:a16="http://schemas.microsoft.com/office/drawing/2014/main" id="{41FC7038-32CC-4A41-59E7-8B40A0D08276}"/>
              </a:ext>
            </a:extLst>
          </p:cNvPr>
          <p:cNvSpPr/>
          <p:nvPr/>
        </p:nvSpPr>
        <p:spPr bwMode="auto">
          <a:xfrm>
            <a:off x="3347864" y="4975873"/>
            <a:ext cx="272950" cy="456574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5422807-28FB-ED77-05B7-15AF27ABA9E8}"/>
              </a:ext>
            </a:extLst>
          </p:cNvPr>
          <p:cNvSpPr txBox="1"/>
          <p:nvPr/>
        </p:nvSpPr>
        <p:spPr>
          <a:xfrm>
            <a:off x="822311" y="3829951"/>
            <a:ext cx="207749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INGRESOS</a:t>
            </a:r>
            <a:endParaRPr lang="es-CL" sz="1600" dirty="0"/>
          </a:p>
        </p:txBody>
      </p:sp>
      <p:sp>
        <p:nvSpPr>
          <p:cNvPr id="31" name="Flecha: a la derecha 30">
            <a:extLst>
              <a:ext uri="{FF2B5EF4-FFF2-40B4-BE49-F238E27FC236}">
                <a16:creationId xmlns:a16="http://schemas.microsoft.com/office/drawing/2014/main" id="{05E824A8-B5FD-123F-4B53-003304FA3131}"/>
              </a:ext>
            </a:extLst>
          </p:cNvPr>
          <p:cNvSpPr/>
          <p:nvPr/>
        </p:nvSpPr>
        <p:spPr bwMode="auto">
          <a:xfrm>
            <a:off x="4723605" y="4472098"/>
            <a:ext cx="1140770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A418738F-EB5D-CFBB-4CA0-7AE8FCF8D0B9}"/>
              </a:ext>
            </a:extLst>
          </p:cNvPr>
          <p:cNvSpPr/>
          <p:nvPr/>
        </p:nvSpPr>
        <p:spPr bwMode="auto">
          <a:xfrm rot="5400000">
            <a:off x="6667006" y="5682703"/>
            <a:ext cx="539933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3E291B9-3E6E-08BA-911F-7764391B6453}"/>
              </a:ext>
            </a:extLst>
          </p:cNvPr>
          <p:cNvSpPr txBox="1"/>
          <p:nvPr/>
        </p:nvSpPr>
        <p:spPr>
          <a:xfrm>
            <a:off x="5977037" y="3826974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GASTOS</a:t>
            </a:r>
          </a:p>
        </p:txBody>
      </p:sp>
      <p:sp>
        <p:nvSpPr>
          <p:cNvPr id="43" name="Flecha: a la derecha 42">
            <a:extLst>
              <a:ext uri="{FF2B5EF4-FFF2-40B4-BE49-F238E27FC236}">
                <a16:creationId xmlns:a16="http://schemas.microsoft.com/office/drawing/2014/main" id="{4FD6CBF6-53D7-4BDE-29B3-0B6B85D697D3}"/>
              </a:ext>
            </a:extLst>
          </p:cNvPr>
          <p:cNvSpPr/>
          <p:nvPr/>
        </p:nvSpPr>
        <p:spPr bwMode="auto">
          <a:xfrm rot="5400000">
            <a:off x="6833167" y="4848345"/>
            <a:ext cx="306411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4B11C38E-B99B-5D55-1C2D-2FCFCFA014D6}"/>
              </a:ext>
            </a:extLst>
          </p:cNvPr>
          <p:cNvSpPr txBox="1"/>
          <p:nvPr/>
        </p:nvSpPr>
        <p:spPr>
          <a:xfrm>
            <a:off x="5914842" y="4509120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CHEQUES c/2 firmas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DDC58B6-374F-4904-C7F5-D2CED426F0C9}"/>
              </a:ext>
            </a:extLst>
          </p:cNvPr>
          <p:cNvSpPr txBox="1"/>
          <p:nvPr/>
        </p:nvSpPr>
        <p:spPr>
          <a:xfrm>
            <a:off x="5914842" y="5250686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Reg. Sistema contable</a:t>
            </a:r>
          </a:p>
        </p:txBody>
      </p:sp>
      <p:sp>
        <p:nvSpPr>
          <p:cNvPr id="46" name="Flecha: a la derecha 45">
            <a:extLst>
              <a:ext uri="{FF2B5EF4-FFF2-40B4-BE49-F238E27FC236}">
                <a16:creationId xmlns:a16="http://schemas.microsoft.com/office/drawing/2014/main" id="{6B4A909B-2866-B9AD-B418-C8C6DC6DA99D}"/>
              </a:ext>
            </a:extLst>
          </p:cNvPr>
          <p:cNvSpPr/>
          <p:nvPr/>
        </p:nvSpPr>
        <p:spPr bwMode="auto">
          <a:xfrm rot="5400000">
            <a:off x="4208434" y="3983063"/>
            <a:ext cx="335581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75033480-C2C0-4BEB-9A7F-AE148BDE48F1}"/>
              </a:ext>
            </a:extLst>
          </p:cNvPr>
          <p:cNvSpPr/>
          <p:nvPr/>
        </p:nvSpPr>
        <p:spPr bwMode="auto">
          <a:xfrm rot="5400000">
            <a:off x="6963102" y="4109873"/>
            <a:ext cx="338554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0" name="Flecha: a la derecha 59">
            <a:extLst>
              <a:ext uri="{FF2B5EF4-FFF2-40B4-BE49-F238E27FC236}">
                <a16:creationId xmlns:a16="http://schemas.microsoft.com/office/drawing/2014/main" id="{03D15D61-F34D-9361-2F93-396A3791B2D4}"/>
              </a:ext>
            </a:extLst>
          </p:cNvPr>
          <p:cNvSpPr/>
          <p:nvPr/>
        </p:nvSpPr>
        <p:spPr bwMode="auto">
          <a:xfrm rot="5400000">
            <a:off x="6850845" y="3345060"/>
            <a:ext cx="484632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C0B2D4C-5C50-6FA0-06B3-5CA252BBB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7" y="2060848"/>
            <a:ext cx="4105455" cy="12397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>
              <a:defRPr/>
            </a:pPr>
            <a:r>
              <a:rPr lang="es-CL" sz="1400" b="1" dirty="0">
                <a:solidFill>
                  <a:srgbClr val="FF0000"/>
                </a:solidFill>
              </a:rPr>
              <a:t>TODOS LOS INGRESOS SE RECIBEN VIA TRANSFERENCIA O DEPOSITO BANCARIO</a:t>
            </a:r>
            <a:r>
              <a:rPr lang="es-CL" sz="1400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endParaRPr lang="es-CL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s-CL" sz="1400" dirty="0">
                <a:solidFill>
                  <a:schemeClr val="tx1"/>
                </a:solidFill>
                <a:latin typeface="Bookman Old Style" pitchFamily="18" charset="0"/>
              </a:rPr>
              <a:t>POR LO TANTO, LA ADMINISTRACION NO RECIBE NINGUN DINERO EN EFECTIVO</a:t>
            </a:r>
            <a:r>
              <a:rPr lang="es-CL" sz="1400" b="1" dirty="0">
                <a:solidFill>
                  <a:schemeClr val="tx1"/>
                </a:solidFill>
                <a:latin typeface="Bookman Old Style" pitchFamily="18" charset="0"/>
              </a:rPr>
              <a:t>. </a:t>
            </a:r>
            <a:endParaRPr lang="es-ES" sz="1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88AE66D2-FC88-5A97-E478-FF132299B12A}"/>
              </a:ext>
            </a:extLst>
          </p:cNvPr>
          <p:cNvCxnSpPr>
            <a:cxnSpLocks/>
            <a:stCxn id="25" idx="2"/>
            <a:endCxn id="6" idx="1"/>
          </p:cNvCxnSpPr>
          <p:nvPr/>
        </p:nvCxnSpPr>
        <p:spPr bwMode="auto">
          <a:xfrm rot="16200000" flipH="1">
            <a:off x="1955897" y="4073664"/>
            <a:ext cx="495838" cy="685519"/>
          </a:xfrm>
          <a:prstGeom prst="bentConnector2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0" name="Rectangle 3">
            <a:extLst>
              <a:ext uri="{FF2B5EF4-FFF2-40B4-BE49-F238E27FC236}">
                <a16:creationId xmlns:a16="http://schemas.microsoft.com/office/drawing/2014/main" id="{CDE8E780-090C-3DD8-FD1F-A96FC000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771" y="2024920"/>
            <a:ext cx="4105455" cy="1239789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>
              <a:defRPr/>
            </a:pPr>
            <a:r>
              <a:rPr lang="es-CL" sz="1400" b="1" dirty="0">
                <a:solidFill>
                  <a:srgbClr val="FF0000"/>
                </a:solidFill>
              </a:rPr>
              <a:t>TODOS LOS GASTOS  SE APRUEBAN POR EL COMITÉ Y SE GIRAN VIA CHEQUE  QUE FIRMAN  2 MIEMBROS DEL COMITÉ.</a:t>
            </a:r>
            <a:endParaRPr lang="es-CL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s-CL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s-CL" sz="1400" dirty="0">
                <a:solidFill>
                  <a:schemeClr val="tx1"/>
                </a:solidFill>
                <a:latin typeface="Bookman Old Style" pitchFamily="18" charset="0"/>
              </a:rPr>
              <a:t>(</a:t>
            </a:r>
            <a:r>
              <a:rPr lang="es-CL" sz="1200" dirty="0">
                <a:solidFill>
                  <a:schemeClr val="tx1"/>
                </a:solidFill>
                <a:latin typeface="Bookman Old Style" pitchFamily="18" charset="0"/>
              </a:rPr>
              <a:t>Incluida la caja chica/ vía rendición documentada)</a:t>
            </a:r>
            <a:endParaRPr lang="es-ES" sz="1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FD751F-1BDD-55B1-848C-BB9616D83D0D}"/>
              </a:ext>
            </a:extLst>
          </p:cNvPr>
          <p:cNvSpPr txBox="1"/>
          <p:nvPr/>
        </p:nvSpPr>
        <p:spPr>
          <a:xfrm>
            <a:off x="5921916" y="6237312"/>
            <a:ext cx="22322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Archivo Documentos</a:t>
            </a:r>
          </a:p>
        </p:txBody>
      </p: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E5AC31C5-0574-5F2D-1F30-EC5CFDE0D3C8}"/>
              </a:ext>
            </a:extLst>
          </p:cNvPr>
          <p:cNvCxnSpPr>
            <a:stCxn id="25" idx="3"/>
            <a:endCxn id="34" idx="1"/>
          </p:cNvCxnSpPr>
          <p:nvPr/>
        </p:nvCxnSpPr>
        <p:spPr bwMode="auto">
          <a:xfrm flipV="1">
            <a:off x="2899803" y="3996251"/>
            <a:ext cx="3077234" cy="2977"/>
          </a:xfrm>
          <a:prstGeom prst="bentConnector3">
            <a:avLst/>
          </a:prstGeom>
          <a:solidFill>
            <a:schemeClr val="accent1"/>
          </a:solidFill>
          <a:ln w="76200" cap="flat" cmpd="sng" algn="ctr">
            <a:solidFill>
              <a:srgbClr val="002060"/>
            </a:solidFill>
            <a:prstDash val="sysDash"/>
            <a:miter lim="800000"/>
            <a:headEnd type="triangle"/>
            <a:tailEnd type="triangle"/>
          </a:ln>
          <a:effectLst/>
        </p:spPr>
      </p:cxn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7521E726-C8F0-FA87-D3E6-669EAB8DC5BB}"/>
              </a:ext>
            </a:extLst>
          </p:cNvPr>
          <p:cNvSpPr/>
          <p:nvPr/>
        </p:nvSpPr>
        <p:spPr bwMode="auto">
          <a:xfrm rot="5400000">
            <a:off x="1618740" y="3386418"/>
            <a:ext cx="484632" cy="4338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Sol 3">
            <a:extLst>
              <a:ext uri="{FF2B5EF4-FFF2-40B4-BE49-F238E27FC236}">
                <a16:creationId xmlns:a16="http://schemas.microsoft.com/office/drawing/2014/main" id="{A742296E-E0ED-E2B0-6F8C-77549AFA7FF3}"/>
              </a:ext>
            </a:extLst>
          </p:cNvPr>
          <p:cNvSpPr/>
          <p:nvPr/>
        </p:nvSpPr>
        <p:spPr bwMode="auto">
          <a:xfrm>
            <a:off x="8361066" y="4513973"/>
            <a:ext cx="216024" cy="333701"/>
          </a:xfrm>
          <a:prstGeom prst="su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812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CBE9-0B13-BD04-74C8-564340173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9EFF893-9DBC-4126-0F8A-97B976916690}"/>
              </a:ext>
            </a:extLst>
          </p:cNvPr>
          <p:cNvSpPr txBox="1"/>
          <p:nvPr/>
        </p:nvSpPr>
        <p:spPr>
          <a:xfrm>
            <a:off x="1475656" y="2132856"/>
            <a:ext cx="67222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SESION ORDINARIA:  33 % DE LOS DERECHOS</a:t>
            </a:r>
          </a:p>
          <a:p>
            <a:r>
              <a:rPr lang="es-ES" dirty="0"/>
              <a:t>			voto:  MAYORIA ABSOLUTA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2033935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7D4B5A4-8FB2-7AD0-2D51-00C539FAD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788423"/>
              </p:ext>
            </p:extLst>
          </p:nvPr>
        </p:nvGraphicFramePr>
        <p:xfrm>
          <a:off x="1475656" y="1844824"/>
          <a:ext cx="7195952" cy="4723662"/>
        </p:xfrm>
        <a:graphic>
          <a:graphicData uri="http://schemas.openxmlformats.org/drawingml/2006/table">
            <a:tbl>
              <a:tblPr/>
              <a:tblGrid>
                <a:gridCol w="794766">
                  <a:extLst>
                    <a:ext uri="{9D8B030D-6E8A-4147-A177-3AD203B41FA5}">
                      <a16:colId xmlns:a16="http://schemas.microsoft.com/office/drawing/2014/main" val="598171973"/>
                    </a:ext>
                  </a:extLst>
                </a:gridCol>
                <a:gridCol w="2755192">
                  <a:extLst>
                    <a:ext uri="{9D8B030D-6E8A-4147-A177-3AD203B41FA5}">
                      <a16:colId xmlns:a16="http://schemas.microsoft.com/office/drawing/2014/main" val="2304570741"/>
                    </a:ext>
                  </a:extLst>
                </a:gridCol>
                <a:gridCol w="1659076">
                  <a:extLst>
                    <a:ext uri="{9D8B030D-6E8A-4147-A177-3AD203B41FA5}">
                      <a16:colId xmlns:a16="http://schemas.microsoft.com/office/drawing/2014/main" val="1753155070"/>
                    </a:ext>
                  </a:extLst>
                </a:gridCol>
                <a:gridCol w="993459">
                  <a:extLst>
                    <a:ext uri="{9D8B030D-6E8A-4147-A177-3AD203B41FA5}">
                      <a16:colId xmlns:a16="http://schemas.microsoft.com/office/drawing/2014/main" val="623970806"/>
                    </a:ext>
                  </a:extLst>
                </a:gridCol>
                <a:gridCol w="993459">
                  <a:extLst>
                    <a:ext uri="{9D8B030D-6E8A-4147-A177-3AD203B41FA5}">
                      <a16:colId xmlns:a16="http://schemas.microsoft.com/office/drawing/2014/main" val="3747025818"/>
                    </a:ext>
                  </a:extLst>
                </a:gridCol>
              </a:tblGrid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BOD-109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449.489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574362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BOD-110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453.255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28625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BOD-111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451.373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81337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BOD-158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326.799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99007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BOD-173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380.624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98486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BOD-177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LTDA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COOP.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HABITACOOP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384.405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601672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BOD-210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TELECOMUNIC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DE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4.367.528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433166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EST-049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BBVA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170.931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565788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EST-276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BBVA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1.637.049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220317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EST-400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BBVA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1.637.049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623129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EST-313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 SANTA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1.637.049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153802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EST-314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 SANTA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1.637.049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0815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EST-315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 SANTA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1.932.117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934861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EST-316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 SANTA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2.419.159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535660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EST-318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 SANTA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2.442.723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049093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EST-323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INVERSIONES EKAITZ LIMITADA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2.442.723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05620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LOC-0631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XUEMIN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ZHANG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5.202.430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234770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LOC-0641   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INVERSIONES S.A. LAGO RAPEL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800.000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843476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LOC-0651     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HYON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SOK UN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4.574.096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792056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LOC-0671 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CAPITAL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LOGISTIC SPA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4.417.509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319468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LOC-1121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INMOBILIARIA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TIERRA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SANTA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1.603.883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887609"/>
                  </a:ext>
                </a:extLst>
              </a:tr>
              <a:tr h="206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effectLst/>
                          <a:latin typeface="Arial" panose="020B0604020202020204" pitchFamily="34" charset="0"/>
                        </a:rPr>
                        <a:t>LOC-661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COMERCIAL E INVER. DING Y ING. LTDA.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yilian-yu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18" marR="8918" marT="8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>
                          <a:effectLst/>
                          <a:latin typeface="Arial" panose="020B0604020202020204" pitchFamily="34" charset="0"/>
                        </a:rPr>
                        <a:t>3.748.917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302139"/>
                  </a:ext>
                </a:extLst>
              </a:tr>
              <a:tr h="1740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18" marR="8918" marT="8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18" marR="8918" marT="8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18" marR="8918" marT="8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18" marR="8918" marT="891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900" b="0" i="0" u="none" strike="noStrike" dirty="0">
                          <a:effectLst/>
                          <a:latin typeface="Arial" panose="020B0604020202020204" pitchFamily="34" charset="0"/>
                        </a:rPr>
                        <a:t>43.116.157</a:t>
                      </a:r>
                    </a:p>
                  </a:txBody>
                  <a:tcPr marL="8918" marR="8918" marT="8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345051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D4BC243-C460-6F8A-1AC1-A9E2E20EB1F1}"/>
              </a:ext>
            </a:extLst>
          </p:cNvPr>
          <p:cNvSpPr txBox="1"/>
          <p:nvPr/>
        </p:nvSpPr>
        <p:spPr>
          <a:xfrm>
            <a:off x="1115616" y="1052736"/>
            <a:ext cx="490358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/>
              <a:t>Unidades de Instituciones Privadas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482797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DD251B9-7815-3296-258D-6A334D5FD4FF}"/>
              </a:ext>
            </a:extLst>
          </p:cNvPr>
          <p:cNvSpPr txBox="1"/>
          <p:nvPr/>
        </p:nvSpPr>
        <p:spPr>
          <a:xfrm>
            <a:off x="899592" y="2924944"/>
            <a:ext cx="69898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GRACIAS</a:t>
            </a:r>
          </a:p>
          <a:p>
            <a:pPr algn="ctr"/>
            <a:r>
              <a:rPr lang="es-ES" dirty="0"/>
              <a:t>REITERAMOS SU AYUDA PARA :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ELEGIR NUEVO COMITÉ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PARTICIPAR EN COMISION DE:</a:t>
            </a:r>
          </a:p>
          <a:p>
            <a:pPr algn="ctr"/>
            <a:r>
              <a:rPr lang="es-ES" dirty="0"/>
              <a:t>    PAGINA WEB</a:t>
            </a:r>
          </a:p>
          <a:p>
            <a:pPr algn="ctr"/>
            <a:r>
              <a:rPr lang="es-ES" dirty="0"/>
              <a:t>Y</a:t>
            </a:r>
          </a:p>
          <a:p>
            <a:pPr algn="ctr"/>
            <a:r>
              <a:rPr lang="es-ES" dirty="0"/>
              <a:t>    COBROS A MOROSOS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566460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988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DE09FEE-3046-043E-B0A5-01680E544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2636912"/>
            <a:ext cx="6357938" cy="9361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GESTION Y CUENTA FINANCIERA </a:t>
            </a:r>
          </a:p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 AÑOS 2023-2025</a:t>
            </a:r>
          </a:p>
        </p:txBody>
      </p:sp>
    </p:spTree>
    <p:extLst>
      <p:ext uri="{BB962C8B-B14F-4D97-AF65-F5344CB8AC3E}">
        <p14:creationId xmlns:p14="http://schemas.microsoft.com/office/powerpoint/2010/main" val="128428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43000" y="1000125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AÑO 2023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D224153-8F83-6E61-614C-C32AB7D36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908648"/>
              </p:ext>
            </p:extLst>
          </p:nvPr>
        </p:nvGraphicFramePr>
        <p:xfrm>
          <a:off x="107504" y="2157412"/>
          <a:ext cx="8928998" cy="3870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151455800"/>
                    </a:ext>
                  </a:extLst>
                </a:gridCol>
                <a:gridCol w="914405">
                  <a:extLst>
                    <a:ext uri="{9D8B030D-6E8A-4147-A177-3AD203B41FA5}">
                      <a16:colId xmlns:a16="http://schemas.microsoft.com/office/drawing/2014/main" val="1174986581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2091974251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3382046604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3855123322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4274630379"/>
                    </a:ext>
                  </a:extLst>
                </a:gridCol>
                <a:gridCol w="637786">
                  <a:extLst>
                    <a:ext uri="{9D8B030D-6E8A-4147-A177-3AD203B41FA5}">
                      <a16:colId xmlns:a16="http://schemas.microsoft.com/office/drawing/2014/main" val="3123663200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662441321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1121890854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1633512680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1376407042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191088144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3058380387"/>
                    </a:ext>
                  </a:extLst>
                </a:gridCol>
                <a:gridCol w="533149">
                  <a:extLst>
                    <a:ext uri="{9D8B030D-6E8A-4147-A177-3AD203B41FA5}">
                      <a16:colId xmlns:a16="http://schemas.microsoft.com/office/drawing/2014/main" val="3000604993"/>
                    </a:ext>
                  </a:extLst>
                </a:gridCol>
              </a:tblGrid>
              <a:tr h="168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.ENE-2023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.FEB-2023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.MAR-2023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.ABR-2023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.MAYO-2023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.JUN-2023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.JUL-2023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.AGO-2023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.SEPT-2023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.OCT-2023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.NOV-2023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.DIC-2023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-2023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3762511"/>
                  </a:ext>
                </a:extLst>
              </a:tr>
              <a:tr h="168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1658149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TOTAL GASTOS EFECTIVOS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40.488.187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40.062.419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40.510.979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40.457.896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41.286.047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42.332.242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43.349.046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45.174.059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48.426.518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44.778.175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48.451.309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42.441.819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517.758.696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8886420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PRORRATEO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9.394.055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9.346.577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9.261.146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3.660.635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3.838.847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3.730.149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4.534.149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5.521.264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8.697.021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3.918.611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10.866.485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4.395.694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77.164.633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4932741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Uso de Ascensores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260.000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26632291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Arriendo Sala de Eventos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25.000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75.000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75.000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975.000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801192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Aporte Gasto Comun Sector 3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2.885.530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2.898.434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2.896.830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2.998.967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2.983.961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32.567.488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1994769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Energia electrica Minimarket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196.305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144.900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45.540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145.475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143.060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146.970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261.740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192.740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1.276.730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6837476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Arriendo  Minimarket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457.232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457.232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457.232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1.000.000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4.371.696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471029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500" u="none" strike="noStrike">
                          <a:effectLst/>
                        </a:rPr>
                        <a:t>Cargo reembolsables  y otros menores</a:t>
                      </a:r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704.988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706.011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711.544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3.610.635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719.880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721.188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721.188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344.828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167.680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665.784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668.993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9.742.719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58488811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500" u="none" strike="noStrike">
                          <a:effectLst/>
                        </a:rPr>
                        <a:t>Cargos al Fondo C. de Reserva</a:t>
                      </a:r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5.000.000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5.000.000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5.000.000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714.000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952.000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5.000.000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6.305.000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27.971.000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19605036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TOTAL GASTO COMUN NETO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31.094.132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30.715.842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31.249.833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36.797.261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37.447.200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38.602.093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38.814.897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39.652.795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39.729.497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40.859.564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37.584.824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38.046.125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440.594.063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2784237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Fondo de Reserva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1.554.707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1.535.792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1.562.492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1.839.863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1.872.360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1.930.105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1.940.745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1.982.640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1.986.475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2.042.978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1.879.241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1.902.306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22.029.703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48643396"/>
                  </a:ext>
                </a:extLst>
              </a:tr>
              <a:tr h="2018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TOTAL GASTO COMUN A COBRAR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32.648.839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32.251.634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32.812.325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38.637.124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39.319.560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40.532.198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40.755.642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41.635.435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41.715.972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42.902.542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39.464.065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39.948.431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462.623.766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72295396"/>
                  </a:ext>
                </a:extLst>
              </a:tr>
              <a:tr h="24220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6644498"/>
                  </a:ext>
                </a:extLst>
              </a:tr>
              <a:tr h="1681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RESUMEN DE GASTOS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6076916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500" u="none" strike="noStrike">
                          <a:effectLst/>
                        </a:rPr>
                        <a:t>GASTOS DE USO Y CONSUMO</a:t>
                      </a:r>
                      <a:endParaRPr lang="es-E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3.028.856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2.880.179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2.385.751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2.625.134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3.375.009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3.271.817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2.759.575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3.173.648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3.359.166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3.561.881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3.213.083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3.311.726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36.945.825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9192193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GASTOS  DE  ADMINISTRACION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19.718.817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18.476.295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18.144.628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18.820.608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20.385.763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19.870.987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19.597.953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17.353.275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17.983.391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17.376.175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20.302.879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19.578.205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227.608.976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1037586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REMUNERACIONES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8.699.622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8.327.856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8.836.553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10.059.853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9.599.447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9.701.225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9.846.272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10.416.289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11.283.737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10.039.323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10.298.609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11.155.353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118.264.139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7451575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GASTOS DE REPARACION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513.457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5.539.520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3.488.798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1.488.794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2.965.035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2.992.725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1.756.965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979.959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781.624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4.569.765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25.076.642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38816934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SALA BOMBAS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249.900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370.000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2.839.900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23671108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ASCENSORES- 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6.781.626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6.903.704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6.803.278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1.972.794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1.827.180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5.223.214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5.895.528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8.277.875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9.066.444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3.720.492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11.701.212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1.866.235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70.039.583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2636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PROYECTOS  Y OTROS MANTENCIONES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797.475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2.249.300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2.629.192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1.071.962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1.786.764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1.548.258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1.657.743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1.990.573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3.285.366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8.021.250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460.447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961.830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26.460.160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9220966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GASTOS DE MANTENCION DE EDIFICIOS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1.211.891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1.225.085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828.120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368.025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823.086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857.947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256.940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969.674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1.321.449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709.095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1.323.455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628.705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10.523.472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4470280"/>
                  </a:ext>
                </a:extLst>
              </a:tr>
              <a:tr h="1614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9306273"/>
                  </a:ext>
                </a:extLst>
              </a:tr>
              <a:tr h="1412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TOTAL GASTO DEL MES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40.488.187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40.062.419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40.510.979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40.457.896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41.286.047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42.332.242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43.349.046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45.174.059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48.426.518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44.778.175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48.451.309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42.441.819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500" u="none" strike="noStrike" dirty="0">
                          <a:effectLst/>
                        </a:rPr>
                        <a:t>517.758.696</a:t>
                      </a:r>
                      <a:endParaRPr lang="es-CL" sz="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6973018"/>
                  </a:ext>
                </a:extLst>
              </a:tr>
            </a:tbl>
          </a:graphicData>
        </a:graphic>
      </p:graphicFrame>
      <p:sp>
        <p:nvSpPr>
          <p:cNvPr id="5" name="Botón de acción: ir a inicio 4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6CFF7406-3D17-56C0-EB8F-E8F0330A521A}"/>
              </a:ext>
            </a:extLst>
          </p:cNvPr>
          <p:cNvSpPr/>
          <p:nvPr/>
        </p:nvSpPr>
        <p:spPr bwMode="auto">
          <a:xfrm>
            <a:off x="8100392" y="1000125"/>
            <a:ext cx="432048" cy="518972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F1D7EE90-04DE-6700-17D5-CFB521204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000125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GASTOS AÑO 2023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E8426A2-42EF-4A98-AE8C-9132CD7205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869102"/>
              </p:ext>
            </p:extLst>
          </p:nvPr>
        </p:nvGraphicFramePr>
        <p:xfrm>
          <a:off x="1691680" y="1700808"/>
          <a:ext cx="6521450" cy="506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82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B71DC3A-D85B-3460-8598-3FBF5FD04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188640"/>
            <a:ext cx="6357938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Financiamiento GASTOS AÑO 2023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7FB8B39-AD64-49CE-B0BC-CD21C86A1F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5529475"/>
              </p:ext>
            </p:extLst>
          </p:nvPr>
        </p:nvGraphicFramePr>
        <p:xfrm>
          <a:off x="1403648" y="2132856"/>
          <a:ext cx="6521451" cy="4346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109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3528" y="182194"/>
            <a:ext cx="7056784" cy="533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CL" dirty="0">
                <a:solidFill>
                  <a:schemeClr val="tx1"/>
                </a:solidFill>
              </a:rPr>
              <a:t>RESUMEN MENSUAL DE GASTOS- AÑO 2024</a:t>
            </a:r>
            <a:endParaRPr lang="es-ES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EC7A1AF-55B9-769B-7338-50128057E907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2049463"/>
          <a:ext cx="7772405" cy="27584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7709">
                  <a:extLst>
                    <a:ext uri="{9D8B030D-6E8A-4147-A177-3AD203B41FA5}">
                      <a16:colId xmlns:a16="http://schemas.microsoft.com/office/drawing/2014/main" val="2464730344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92895587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057206450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692177378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216468047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57011685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1214130564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1368137087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352907451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2326851671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1266041064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592564911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2958399008"/>
                    </a:ext>
                  </a:extLst>
                </a:gridCol>
                <a:gridCol w="469592">
                  <a:extLst>
                    <a:ext uri="{9D8B030D-6E8A-4147-A177-3AD203B41FA5}">
                      <a16:colId xmlns:a16="http://schemas.microsoft.com/office/drawing/2014/main" val="1575595891"/>
                    </a:ext>
                  </a:extLst>
                </a:gridCol>
              </a:tblGrid>
              <a:tr h="1099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.ENE-2024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.FEB-2024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.MAR-2024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.ABR-2024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.MAYO-2024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.JUN-2024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.JUL-2024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.AGO-2024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.SEPT-2024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.OCT-2024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.NOV-2024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.DIC-2024</a:t>
                      </a:r>
                      <a:endParaRPr lang="es-CL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-2024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329804"/>
                  </a:ext>
                </a:extLst>
              </a:tr>
              <a:tr h="1099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1277051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GASTOS EFECTIVOS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39.737.281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39.653.306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41.081.909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42.530.868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43.253.511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51.656.054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45.926.909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46.019.883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47.142.765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51.252.631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48.139.072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45.108.645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541.502.834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23175421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PRORRATEO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4.547.297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4.462.182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4.485.413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4.718.908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4.965.116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10.896.982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5.409.370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4.911.396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5.607.284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7.508.645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5.356.660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4.007.369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66.876.622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690698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Uso de Ascensores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96421953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Arriendo Sala de Eventos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220.000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125.000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795.000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19107723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Aporte Gasto Comun Sector 3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2.983.961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2.983.961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2.983.961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2.983.961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3.179.989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3.211.299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3.538.020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3.057.547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3.684.533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3.092.307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3.379.977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3.083.674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38.163.190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9962982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Energia electrica Minimarket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295.895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179.515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228.275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257.945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196.765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208.411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265.335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212.268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242.991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321.594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304.969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263.695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2.977.658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5755139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Arriendo  Minimarket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6.000.000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6005506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600" u="none" strike="noStrike">
                          <a:effectLst/>
                        </a:rPr>
                        <a:t>Cargo reembolsables  y otros menores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672.441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728.706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733.177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737.002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1.003.362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1.076.272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1.081.015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1.081.581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1.089.760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1.091.847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1.096.714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10.391.877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096053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600" u="none" strike="noStrike">
                          <a:effectLst/>
                        </a:rPr>
                        <a:t>Cargos al Fondo C. de Reserva</a:t>
                      </a:r>
                      <a:endParaRPr lang="es-E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5.831.000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2.317.897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8.148.897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31150496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GASTO COMUN NETO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35.189.984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35.191.124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36.596.496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37.811.960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38.288.395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40.759.072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40.517.539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41.108.487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41.535.481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43.743.986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42.782.412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41.101.276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474.626.212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8693085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Cobros Fondo de Reserva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1.759.499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1.759.556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1.829.825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1.890.598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1.914.420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2.037.954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2.025.877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2.055.424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2.076.774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2.187.199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2.139.121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2.055.064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23.731.311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7065241"/>
                  </a:ext>
                </a:extLst>
              </a:tr>
              <a:tr h="1319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GASTO COMUN A COBRAR</a:t>
                      </a: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36.949.483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36.950.680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38.426.321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39.702.558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40.202.815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42.797.026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42.543.416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43.163.911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43.612.255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45.931.185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44.921.533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43.156.340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498.357.523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0499698"/>
                  </a:ext>
                </a:extLst>
              </a:tr>
              <a:tr h="1583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3959640"/>
                  </a:ext>
                </a:extLst>
              </a:tr>
              <a:tr h="1099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RESUMEN DE GASTOS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6454986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600" u="none" strike="noStrike">
                          <a:effectLst/>
                        </a:rPr>
                        <a:t>GASTOS DE USO Y CONSUMO</a:t>
                      </a:r>
                      <a:endParaRPr lang="es-E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3.120.632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2.795.907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3.089.726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3.454.642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3.846.818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3.665.016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3.907.396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4.641.038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4.533.878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4.700.951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4.937.013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4.425.657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47.118.674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80115993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GASTOS  DE  ADMINISTRACION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19.915.002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19.966.253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20.064.668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20.382.678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20.696.802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20.825.327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21.403.327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21.306.523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20.994.728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20.830.078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21.006.481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19.031.419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246.423.286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88987342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REMUNERACIONES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10.219.927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10.237.301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10.712.285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11.078.939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10.971.017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10.879.534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10.986.751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9.401.740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11.392.490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10.829.590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10.614.180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10.075.659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127.399.413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08364713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GASTOS DE REPARACION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430.258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737.800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101.150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95.200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374.570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2.570.400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4.309.378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20374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SERVICIOS DE MANTENCION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2.599.770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2.538.550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2.612.551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2.612.551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2.168.550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2.612.551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2.612.551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4.205.085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3.048.483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3.072.551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2.358.950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2.612.551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33.054.694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82471151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MANT. Y CERTIFICACION ASCENSORES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119.500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1.849.930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2.514.898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11.504.158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5.940.266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4.717.965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6.589.336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10.945.518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7.295.539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5.626.569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57.145.679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4874356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EQUIPOS ELECTROGENOS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2.058.700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5.200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2.063.900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14451634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SIST. ILUMINACION-VIGILANCIA Y OTROS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1.500.000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3.762.615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2.232.474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169.930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969.188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260.110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712.613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323.618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9.930.548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1414905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MODERNIZACION TABLEROS ELECTRICOS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2.542.731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1.379.488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3.922.219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66977502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ES" sz="600" u="none" strike="noStrike">
                          <a:effectLst/>
                        </a:rPr>
                        <a:t>GASTOS DE MANTENCIóN DE EDIFICIOS</a:t>
                      </a:r>
                      <a:endParaRPr lang="es-E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866.961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556.595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720.564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919.654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1.506.008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1.426.468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975.468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683.144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323.740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873.943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839.726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442.772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10.135.043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89608790"/>
                  </a:ext>
                </a:extLst>
              </a:tr>
              <a:tr h="10558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500" u="none" strike="noStrike">
                          <a:effectLst/>
                        </a:rPr>
                        <a:t> </a:t>
                      </a:r>
                      <a:endParaRPr lang="es-C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 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0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6831142"/>
                  </a:ext>
                </a:extLst>
              </a:tr>
              <a:tr h="923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TOTAL GASTO DEL MES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39.737.281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39.653.306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41.081.909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42.530.868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43.253.511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51.656.054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45.926.909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46.019.883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47.142.765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51.252.631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48.139.072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>
                          <a:effectLst/>
                        </a:rPr>
                        <a:t>45.108.645</a:t>
                      </a:r>
                      <a:endParaRPr lang="es-CL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600" u="none" strike="noStrike" dirty="0">
                          <a:effectLst/>
                        </a:rPr>
                        <a:t>541.502.834</a:t>
                      </a:r>
                      <a:endParaRPr lang="es-CL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2108410"/>
                  </a:ext>
                </a:extLst>
              </a:tr>
            </a:tbl>
          </a:graphicData>
        </a:graphic>
      </p:graphicFrame>
      <p:sp>
        <p:nvSpPr>
          <p:cNvPr id="4" name="Botón de acción: ir a inicio 3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BDE1E5E8-2124-8497-BBC8-739FFA749B2F}"/>
              </a:ext>
            </a:extLst>
          </p:cNvPr>
          <p:cNvSpPr/>
          <p:nvPr/>
        </p:nvSpPr>
        <p:spPr bwMode="auto">
          <a:xfrm>
            <a:off x="5220072" y="5373216"/>
            <a:ext cx="792088" cy="570819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73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zclas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ezcla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ezcla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zcla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zcla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23707</TotalTime>
  <Words>5128</Words>
  <Application>Microsoft Office PowerPoint</Application>
  <PresentationFormat>Presentación en pantalla (4:3)</PresentationFormat>
  <Paragraphs>3084</Paragraphs>
  <Slides>43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1" baseType="lpstr">
      <vt:lpstr>Arial</vt:lpstr>
      <vt:lpstr>Bookman Old Style</vt:lpstr>
      <vt:lpstr>Calibri</vt:lpstr>
      <vt:lpstr>Courier</vt:lpstr>
      <vt:lpstr>Tahoma</vt:lpstr>
      <vt:lpstr>Times New Roman</vt:lpstr>
      <vt:lpstr>Wingdings</vt:lpstr>
      <vt:lpstr>Mezclas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hispano americano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INTRODUCION A LAS FINANZAS PUBLICAS</dc:title>
  <dc:creator>Stephanie Andrea Pisero Zúñiga</dc:creator>
  <cp:lastModifiedBy>José Pisero S</cp:lastModifiedBy>
  <cp:revision>445</cp:revision>
  <cp:lastPrinted>2022-05-26T22:50:29Z</cp:lastPrinted>
  <dcterms:created xsi:type="dcterms:W3CDTF">2002-04-01T02:02:43Z</dcterms:created>
  <dcterms:modified xsi:type="dcterms:W3CDTF">2026-07-27T16:31:39Z</dcterms:modified>
</cp:coreProperties>
</file>